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8" r:id="rId2"/>
    <p:sldMasterId id="2147483721" r:id="rId3"/>
    <p:sldMasterId id="2147483745" r:id="rId4"/>
    <p:sldMasterId id="2147483749" r:id="rId5"/>
    <p:sldMasterId id="2147483752" r:id="rId6"/>
    <p:sldMasterId id="2147483772" r:id="rId7"/>
    <p:sldMasterId id="2147483784" r:id="rId8"/>
    <p:sldMasterId id="2147483810" r:id="rId9"/>
    <p:sldMasterId id="2147483835" r:id="rId10"/>
    <p:sldMasterId id="2147483838" r:id="rId11"/>
  </p:sldMasterIdLst>
  <p:notesMasterIdLst>
    <p:notesMasterId r:id="rId90"/>
  </p:notesMasterIdLst>
  <p:sldIdLst>
    <p:sldId id="259" r:id="rId12"/>
    <p:sldId id="513" r:id="rId13"/>
    <p:sldId id="514" r:id="rId14"/>
    <p:sldId id="515" r:id="rId15"/>
    <p:sldId id="802" r:id="rId16"/>
    <p:sldId id="777" r:id="rId17"/>
    <p:sldId id="816" r:id="rId18"/>
    <p:sldId id="932" r:id="rId19"/>
    <p:sldId id="815" r:id="rId20"/>
    <p:sldId id="835" r:id="rId21"/>
    <p:sldId id="810" r:id="rId22"/>
    <p:sldId id="807" r:id="rId23"/>
    <p:sldId id="804" r:id="rId24"/>
    <p:sldId id="826" r:id="rId25"/>
    <p:sldId id="814" r:id="rId26"/>
    <p:sldId id="827" r:id="rId27"/>
    <p:sldId id="829" r:id="rId28"/>
    <p:sldId id="844" r:id="rId29"/>
    <p:sldId id="828" r:id="rId30"/>
    <p:sldId id="806" r:id="rId31"/>
    <p:sldId id="834" r:id="rId32"/>
    <p:sldId id="838" r:id="rId33"/>
    <p:sldId id="862" r:id="rId34"/>
    <p:sldId id="918" r:id="rId35"/>
    <p:sldId id="843" r:id="rId36"/>
    <p:sldId id="847" r:id="rId37"/>
    <p:sldId id="849" r:id="rId38"/>
    <p:sldId id="850" r:id="rId39"/>
    <p:sldId id="854" r:id="rId40"/>
    <p:sldId id="861" r:id="rId41"/>
    <p:sldId id="855" r:id="rId42"/>
    <p:sldId id="863" r:id="rId43"/>
    <p:sldId id="869" r:id="rId44"/>
    <p:sldId id="840" r:id="rId45"/>
    <p:sldId id="864" r:id="rId46"/>
    <p:sldId id="880" r:id="rId47"/>
    <p:sldId id="881" r:id="rId48"/>
    <p:sldId id="882" r:id="rId49"/>
    <p:sldId id="937" r:id="rId50"/>
    <p:sldId id="883" r:id="rId51"/>
    <p:sldId id="898" r:id="rId52"/>
    <p:sldId id="888" r:id="rId53"/>
    <p:sldId id="885" r:id="rId54"/>
    <p:sldId id="886" r:id="rId55"/>
    <p:sldId id="865" r:id="rId56"/>
    <p:sldId id="831" r:id="rId57"/>
    <p:sldId id="929" r:id="rId58"/>
    <p:sldId id="901" r:id="rId59"/>
    <p:sldId id="902" r:id="rId60"/>
    <p:sldId id="841" r:id="rId61"/>
    <p:sldId id="930" r:id="rId62"/>
    <p:sldId id="263" r:id="rId63"/>
    <p:sldId id="852" r:id="rId64"/>
    <p:sldId id="934" r:id="rId65"/>
    <p:sldId id="935" r:id="rId66"/>
    <p:sldId id="936" r:id="rId67"/>
    <p:sldId id="842" r:id="rId68"/>
    <p:sldId id="903" r:id="rId69"/>
    <p:sldId id="904" r:id="rId70"/>
    <p:sldId id="812" r:id="rId71"/>
    <p:sldId id="915" r:id="rId72"/>
    <p:sldId id="907" r:id="rId73"/>
    <p:sldId id="909" r:id="rId74"/>
    <p:sldId id="910" r:id="rId75"/>
    <p:sldId id="914" r:id="rId76"/>
    <p:sldId id="931" r:id="rId77"/>
    <p:sldId id="913" r:id="rId78"/>
    <p:sldId id="908" r:id="rId79"/>
    <p:sldId id="845" r:id="rId80"/>
    <p:sldId id="917" r:id="rId81"/>
    <p:sldId id="833" r:id="rId82"/>
    <p:sldId id="811" r:id="rId83"/>
    <p:sldId id="928" r:id="rId84"/>
    <p:sldId id="919" r:id="rId85"/>
    <p:sldId id="933" r:id="rId86"/>
    <p:sldId id="927" r:id="rId87"/>
    <p:sldId id="257" r:id="rId88"/>
    <p:sldId id="288"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0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34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23" autoAdjust="0"/>
    <p:restoredTop sz="63213" autoAdjust="0"/>
  </p:normalViewPr>
  <p:slideViewPr>
    <p:cSldViewPr>
      <p:cViewPr varScale="1">
        <p:scale>
          <a:sx n="78" d="100"/>
          <a:sy n="78" d="100"/>
        </p:scale>
        <p:origin x="192" y="488"/>
      </p:cViewPr>
      <p:guideLst>
        <p:guide orient="horz" pos="220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67ADA-6B3B-9E49-97AB-A13B040ECD2A}" type="datetimeFigureOut">
              <a:rPr lang="en-US" smtClean="0"/>
              <a:t>12/14/19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F560F0-04EC-DF4B-A1E1-222B0FE8AD2F}" type="slidenum">
              <a:rPr lang="en-US" smtClean="0"/>
              <a:t>‹#›</a:t>
            </a:fld>
            <a:endParaRPr lang="en-US"/>
          </a:p>
        </p:txBody>
      </p:sp>
    </p:spTree>
    <p:extLst>
      <p:ext uri="{BB962C8B-B14F-4D97-AF65-F5344CB8AC3E}">
        <p14:creationId xmlns:p14="http://schemas.microsoft.com/office/powerpoint/2010/main" val="11459081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1</a:t>
            </a:fld>
            <a:endParaRPr lang="en-US"/>
          </a:p>
        </p:txBody>
      </p:sp>
    </p:spTree>
    <p:extLst>
      <p:ext uri="{BB962C8B-B14F-4D97-AF65-F5344CB8AC3E}">
        <p14:creationId xmlns:p14="http://schemas.microsoft.com/office/powerpoint/2010/main" val="1885359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Church tradition claims there were three of them: Balthasar from Arabia, Melchior from Persia, and Gasper (or Casper—the Friendly Wiseman!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a:t>
            </a:r>
            <a:r>
              <a:rPr lang="en-SG" dirty="0">
                <a:effectLst/>
              </a:rPr>
              <a:t> </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11</a:t>
            </a:fld>
            <a:endParaRPr lang="en-US"/>
          </a:p>
        </p:txBody>
      </p:sp>
    </p:spTree>
    <p:extLst>
      <p:ext uri="{BB962C8B-B14F-4D97-AF65-F5344CB8AC3E}">
        <p14:creationId xmlns:p14="http://schemas.microsoft.com/office/powerpoint/2010/main" val="197157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Daniel refers to them in his Old Testament book, calling them "magicians" (see Dan 1:20).  They were an elite group, a priestly caste who may have been Medes that enjoyed special power to interpret dreams.</a:t>
            </a:r>
          </a:p>
        </p:txBody>
      </p:sp>
      <p:sp>
        <p:nvSpPr>
          <p:cNvPr id="4" name="Slide Number Placeholder 3"/>
          <p:cNvSpPr>
            <a:spLocks noGrp="1"/>
          </p:cNvSpPr>
          <p:nvPr>
            <p:ph type="sldNum" sz="quarter" idx="5"/>
          </p:nvPr>
        </p:nvSpPr>
        <p:spPr/>
        <p:txBody>
          <a:bodyPr/>
          <a:lstStyle/>
          <a:p>
            <a:fld id="{ECF560F0-04EC-DF4B-A1E1-222B0FE8AD2F}" type="slidenum">
              <a:rPr lang="en-US" smtClean="0"/>
              <a:t>12</a:t>
            </a:fld>
            <a:endParaRPr lang="en-US"/>
          </a:p>
        </p:txBody>
      </p:sp>
    </p:spTree>
    <p:extLst>
      <p:ext uri="{BB962C8B-B14F-4D97-AF65-F5344CB8AC3E}">
        <p14:creationId xmlns:p14="http://schemas.microsoft.com/office/powerpoint/2010/main" val="229131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Apparently they were specialists in astronomy or astrology, depending on whom you read.  They were learned men, Gentile men.</a:t>
            </a:r>
          </a:p>
        </p:txBody>
      </p:sp>
      <p:sp>
        <p:nvSpPr>
          <p:cNvPr id="4" name="Slide Number Placeholder 3"/>
          <p:cNvSpPr>
            <a:spLocks noGrp="1"/>
          </p:cNvSpPr>
          <p:nvPr>
            <p:ph type="sldNum" sz="quarter" idx="5"/>
          </p:nvPr>
        </p:nvSpPr>
        <p:spPr/>
        <p:txBody>
          <a:bodyPr/>
          <a:lstStyle/>
          <a:p>
            <a:fld id="{ECF560F0-04EC-DF4B-A1E1-222B0FE8AD2F}" type="slidenum">
              <a:rPr lang="en-US" smtClean="0"/>
              <a:t>14</a:t>
            </a:fld>
            <a:endParaRPr lang="en-US"/>
          </a:p>
        </p:txBody>
      </p:sp>
    </p:spTree>
    <p:extLst>
      <p:ext uri="{BB962C8B-B14F-4D97-AF65-F5344CB8AC3E}">
        <p14:creationId xmlns:p14="http://schemas.microsoft.com/office/powerpoint/2010/main" val="225254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But how did they know about the birth of Christ?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Evidently, they got a hold of some Old Testament manuscripts, probably from migrating Jewish scholars.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Through their studies they became aware that the King of the Jews would be born in the land of Israel </a:t>
            </a:r>
          </a:p>
        </p:txBody>
      </p:sp>
      <p:sp>
        <p:nvSpPr>
          <p:cNvPr id="4" name="Slide Number Placeholder 3"/>
          <p:cNvSpPr>
            <a:spLocks noGrp="1"/>
          </p:cNvSpPr>
          <p:nvPr>
            <p:ph type="sldNum" sz="quarter" idx="5"/>
          </p:nvPr>
        </p:nvSpPr>
        <p:spPr/>
        <p:txBody>
          <a:bodyPr/>
          <a:lstStyle/>
          <a:p>
            <a:fld id="{ECF560F0-04EC-DF4B-A1E1-222B0FE8AD2F}" type="slidenum">
              <a:rPr lang="en-US" smtClean="0"/>
              <a:t>15</a:t>
            </a:fld>
            <a:endParaRPr lang="en-US"/>
          </a:p>
        </p:txBody>
      </p:sp>
    </p:spTree>
    <p:extLst>
      <p:ext uri="{BB962C8B-B14F-4D97-AF65-F5344CB8AC3E}">
        <p14:creationId xmlns:p14="http://schemas.microsoft.com/office/powerpoint/2010/main" val="1761910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kind of star was it? </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16</a:t>
            </a:fld>
            <a:endParaRPr lang="en-US"/>
          </a:p>
        </p:txBody>
      </p:sp>
    </p:spTree>
    <p:extLst>
      <p:ext uri="{BB962C8B-B14F-4D97-AF65-F5344CB8AC3E}">
        <p14:creationId xmlns:p14="http://schemas.microsoft.com/office/powerpoint/2010/main" val="3360504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Some say it wasn’t actually a star but a configuration of the planets Jupiter and Saturn in a straight 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The major problem with this is that planets aren't stars—and there is no evidence that ancient people referred to planets as "stars."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Also, further astrological evidence points out that Jupiter and Saturn at closest could be one degree apart—about twice the moon's diameter—so they couldn't have been seen as one image.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Finally, the star moved south to Bethlehem—8 kilometers south of Jerusalem (v. 9).  Planets naturally travel east to west across the heavens, not north to south. </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Others claim that what the wise men saw was a comet, a supernova or other planetary conjunctions with Mars or Venus, etc.  But the text is clear that it was a star!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I think the text teaches that it was not a normal star but a miraculous star.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 Led to house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This star led them so specifically that they came to two particular cities, Jerusalem and Bethlehem—and not only to cities, but the star led the magi to the very house where Christ was staying (v. 9)!</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 Only magi saw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Apparently the magi were the only ones who saw it.  Otherwise, the whole region would have been in turmoil!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 Reappear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That the star was a miraculous one is supported in that this star wasn't always visible to the magi because verse 10 indicates that it reappeared to them.</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not miss the forest through the trees with too many details about the magi and the star.  The idea here is that…)</a:t>
            </a:r>
            <a:endParaRPr lang="en-SG" sz="1200" kern="1200" dirty="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19</a:t>
            </a:fld>
            <a:endParaRPr lang="en-US"/>
          </a:p>
        </p:txBody>
      </p:sp>
    </p:spTree>
    <p:extLst>
      <p:ext uri="{BB962C8B-B14F-4D97-AF65-F5344CB8AC3E}">
        <p14:creationId xmlns:p14="http://schemas.microsoft.com/office/powerpoint/2010/main" val="3499399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Pagan scholars were worshipping the King.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God specially designed a particular star to guide people who were seeking Him—even though they were Gentiles.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Interesting that Jesus was King of the Jews yet those most open to Him have been those who wouldn’t have expected—Gentiles like you and me.</a:t>
            </a:r>
          </a:p>
        </p:txBody>
      </p:sp>
      <p:sp>
        <p:nvSpPr>
          <p:cNvPr id="4" name="Slide Number Placeholder 3"/>
          <p:cNvSpPr>
            <a:spLocks noGrp="1"/>
          </p:cNvSpPr>
          <p:nvPr>
            <p:ph type="sldNum" sz="quarter" idx="5"/>
          </p:nvPr>
        </p:nvSpPr>
        <p:spPr/>
        <p:txBody>
          <a:bodyPr/>
          <a:lstStyle/>
          <a:p>
            <a:fld id="{ECF560F0-04EC-DF4B-A1E1-222B0FE8AD2F}" type="slidenum">
              <a:rPr lang="en-US" smtClean="0"/>
              <a:t>20</a:t>
            </a:fld>
            <a:endParaRPr lang="en-US"/>
          </a:p>
        </p:txBody>
      </p:sp>
    </p:spTree>
    <p:extLst>
      <p:ext uri="{BB962C8B-B14F-4D97-AF65-F5344CB8AC3E}">
        <p14:creationId xmlns:p14="http://schemas.microsoft.com/office/powerpoint/2010/main" val="1477788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7E695-E576-EA45-B380-65B0035B1B35}"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God appointed a special star in their case—What has He been doing in your life to get your attention?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Word: Has He been showing you truth in His Word to help you turn to Christ?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Christians: Has He brought some Christians into your life to help you understand what Christianity is all about—that it is a personal relationship with Christ?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Respond: Have you responded to His guidance?  What further evidence do you need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Verses 1-2 tell us that those whom you would never expect to worship Christ ended up looking for Him to worship Him.  That's a bit surprising.  But you know what's even more surprising than seeing pagans seeking to worship Christ?  Observing how those who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worship Him fail to do so!  That's what we find in verses 3-8…)</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22</a:t>
            </a:fld>
            <a:endParaRPr lang="en-US"/>
          </a:p>
        </p:txBody>
      </p:sp>
    </p:spTree>
    <p:extLst>
      <p:ext uri="{BB962C8B-B14F-4D97-AF65-F5344CB8AC3E}">
        <p14:creationId xmlns:p14="http://schemas.microsoft.com/office/powerpoint/2010/main" val="215855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very people who should have given Jesus homage turned him down.</a:t>
            </a:r>
          </a:p>
        </p:txBody>
      </p:sp>
      <p:sp>
        <p:nvSpPr>
          <p:cNvPr id="4" name="Slide Number Placeholder 3"/>
          <p:cNvSpPr>
            <a:spLocks noGrp="1"/>
          </p:cNvSpPr>
          <p:nvPr>
            <p:ph type="sldNum" sz="quarter" idx="5"/>
          </p:nvPr>
        </p:nvSpPr>
        <p:spPr/>
        <p:txBody>
          <a:bodyPr/>
          <a:lstStyle/>
          <a:p>
            <a:fld id="{ECF560F0-04EC-DF4B-A1E1-222B0FE8AD2F}" type="slidenum">
              <a:rPr lang="en-US" smtClean="0"/>
              <a:t>23</a:t>
            </a:fld>
            <a:endParaRPr lang="en-US"/>
          </a:p>
        </p:txBody>
      </p:sp>
    </p:spTree>
    <p:extLst>
      <p:ext uri="{BB962C8B-B14F-4D97-AF65-F5344CB8AC3E}">
        <p14:creationId xmlns:p14="http://schemas.microsoft.com/office/powerpoint/2010/main" val="2344790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Why?  Jealousy!</a:t>
            </a:r>
          </a:p>
          <a:p>
            <a:r>
              <a:rPr lang="en-US" dirty="0">
                <a:latin typeface="Calibri" charset="0"/>
                <a:ea typeface="ＭＳ Ｐゴシック" charset="0"/>
                <a:cs typeface="ＭＳ Ｐゴシック" charset="0"/>
              </a:rPr>
              <a:t>He wasn't the rightful king since he wasn't even a Jew, but an Idumean.</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Herod felt threatened that his rule would have to be forfeited, and jealousy in the hands of a man with great power has disastrous results.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557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Calibri" charset="0"/>
                <a:ea typeface="ＭＳ Ｐゴシック" charset="0"/>
                <a:cs typeface="ＭＳ Ｐゴシック" charset="0"/>
              </a:rPr>
              <a:t>Actually many people over the years have rejected Christ’s birth out of jealousy.</a:t>
            </a:r>
          </a:p>
          <a:p>
            <a:pPr eaLnBrk="1" hangingPunct="1">
              <a:spcBef>
                <a:spcPct val="0"/>
              </a:spcBef>
            </a:pPr>
            <a:r>
              <a:rPr lang="en-US" dirty="0">
                <a:latin typeface="Calibri" charset="0"/>
                <a:ea typeface="ＭＳ Ｐゴシック" charset="0"/>
                <a:cs typeface="ＭＳ Ｐゴシック" charset="0"/>
              </a:rPr>
              <a:t>This cartoon spoke to me where three kids sit outside the principal’s office.  The first says, “I said the S-H word,” the second, “I said the F- word,” and the third, “I said ‘Christmas.’”  Yep, some are even trying to outlaw mention of Christmas in the public sector.</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96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ct val="0"/>
              </a:spcBef>
              <a:spcAft>
                <a:spcPts val="0"/>
              </a:spcAft>
              <a:buClrTx/>
              <a:buSzTx/>
              <a:buFontTx/>
              <a:buNone/>
              <a:tabLst/>
              <a:defRPr/>
            </a:pPr>
            <a:r>
              <a:rPr lang="en-US" dirty="0">
                <a:latin typeface="Calibri" charset="0"/>
                <a:ea typeface="ＭＳ Ｐゴシック" charset="0"/>
                <a:cs typeface="ＭＳ Ｐゴシック" charset="0"/>
              </a:rPr>
              <a:t>Today some countries prohibit celebration of Christmas lest it take away devotion to the government or majority religion.</a:t>
            </a:r>
          </a:p>
          <a:p>
            <a:pPr marL="0" marR="0" lvl="3" indent="0" algn="l" defTabSz="457200" rtl="0" eaLnBrk="1" fontAlgn="auto" latinLnBrk="0" hangingPunct="1">
              <a:lnSpc>
                <a:spcPct val="100000"/>
              </a:lnSpc>
              <a:spcBef>
                <a:spcPct val="0"/>
              </a:spcBef>
              <a:spcAft>
                <a:spcPts val="0"/>
              </a:spcAft>
              <a:buClrTx/>
              <a:buSzTx/>
              <a:buFontTx/>
              <a:buNone/>
              <a:tabLst/>
              <a:defRPr/>
            </a:pPr>
            <a:r>
              <a:rPr lang="en-US" dirty="0">
                <a:latin typeface="Calibri" charset="0"/>
                <a:ea typeface="ＭＳ Ｐゴシック" charset="0"/>
                <a:cs typeface="ＭＳ Ｐゴシック" charset="0"/>
              </a:rPr>
              <a:t>Many companies rely on 25% of their gross sales in December—that’s so much pressure that jealousy for sales can result in rejecting Christ. </a:t>
            </a:r>
          </a:p>
          <a:p>
            <a:pPr marL="0" marR="0" lvl="3" indent="0" algn="l" defTabSz="457200" rtl="0" eaLnBrk="1" fontAlgn="auto" latinLnBrk="0" hangingPunct="1">
              <a:lnSpc>
                <a:spcPct val="100000"/>
              </a:lnSpc>
              <a:spcBef>
                <a:spcPct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96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Then, of course, many replace Christ with Santa—</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96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who, when you think about him, though he could be seen threatening, is a really cool guy—</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96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one who can do amazing things—</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96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—though not even near to being God like Christ</a:t>
            </a:r>
            <a:r>
              <a:rPr lang="en-SG" sz="1200" kern="1200" dirty="0">
                <a:solidFill>
                  <a:schemeClr val="tx1"/>
                </a:solidFill>
                <a:effectLst/>
                <a:latin typeface="+mn-lt"/>
                <a:ea typeface="+mn-ea"/>
                <a:cs typeface="+mn-cs"/>
              </a:rPr>
              <a: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49253B-ABE6-4A4F-A3D9-E60CA332B57D}" type="slidenum">
              <a:rPr lang="en-US" sz="1200">
                <a:solidFill>
                  <a:srgbClr val="000000"/>
                </a:solidFill>
              </a:rPr>
              <a:pPr/>
              <a:t>3</a:t>
            </a:fld>
            <a:endParaRPr lang="en-US" sz="1200">
              <a:solidFill>
                <a:srgbClr val="000000"/>
              </a:solidFill>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An interesting thing is happening: Monarchies are disappearing (explain).</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feeling threatened can move us to reject others and Herod was no exception.  But…</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Jerusalem was also disturbed about Him (2:3b).</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Why?  They knew that even the </a:t>
            </a:r>
            <a:r>
              <a:rPr lang="en-US" sz="1200" i="1" kern="1200" dirty="0">
                <a:solidFill>
                  <a:schemeClr val="tx1"/>
                </a:solidFill>
                <a:effectLst/>
                <a:latin typeface="+mn-lt"/>
                <a:ea typeface="+mn-ea"/>
                <a:cs typeface="+mn-cs"/>
              </a:rPr>
              <a:t>possibility</a:t>
            </a:r>
            <a:r>
              <a:rPr lang="en-US" sz="1200" kern="1200" dirty="0">
                <a:solidFill>
                  <a:schemeClr val="tx1"/>
                </a:solidFill>
                <a:effectLst/>
                <a:latin typeface="+mn-lt"/>
                <a:ea typeface="+mn-ea"/>
                <a:cs typeface="+mn-cs"/>
              </a:rPr>
              <a:t> of another king could result in more cruelty from Herod.  He had already executed his own wife </a:t>
            </a:r>
            <a:r>
              <a:rPr lang="en-US" sz="1200" kern="1200" dirty="0" err="1">
                <a:solidFill>
                  <a:schemeClr val="tx1"/>
                </a:solidFill>
                <a:effectLst/>
                <a:latin typeface="+mn-lt"/>
                <a:ea typeface="+mn-ea"/>
                <a:cs typeface="+mn-cs"/>
              </a:rPr>
              <a:t>Mariamne</a:t>
            </a:r>
            <a:r>
              <a:rPr lang="en-US" sz="1200" kern="1200" dirty="0">
                <a:solidFill>
                  <a:schemeClr val="tx1"/>
                </a:solidFill>
                <a:effectLst/>
                <a:latin typeface="+mn-lt"/>
                <a:ea typeface="+mn-ea"/>
                <a:cs typeface="+mn-cs"/>
              </a:rPr>
              <a:t> after she bore him five children (27 BC)—and she was his favorite wife!  Herod's paranoia led him to murder his two sons, his mother-in-law, brother-in-law, uncle, and many others</a:t>
            </a:r>
            <a:r>
              <a:rPr lang="en-SG" sz="1200" kern="1200" dirty="0">
                <a:solidFill>
                  <a:schemeClr val="tx1"/>
                </a:solidFill>
                <a:effectLst/>
                <a:latin typeface="+mn-lt"/>
                <a:ea typeface="+mn-ea"/>
                <a:cs typeface="+mn-cs"/>
              </a:rPr>
              <a: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For whatever reason, these people in Jerusalem, Jews who were supposed to be anxiously awaiting the coming of their Savior, were upset that He had finally come!</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We also can get disturbed about Christmas, can’t we</a:t>
            </a:r>
            <a:r>
              <a:rPr lang="en-SG" sz="1200" kern="1200" dirty="0">
                <a:solidFill>
                  <a:schemeClr val="tx1"/>
                </a:solidFill>
                <a:effectLst/>
                <a:latin typeface="+mn-lt"/>
                <a:ea typeface="+mn-ea"/>
                <a:cs typeface="+mn-cs"/>
              </a:rPr>
              <a: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Our “To-Do” list gets longer—so many cards to write, presents to buy, on and on…</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A Bible teacher who lives in Israel wrote me this email (in 2006):</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Calibri" charset="0"/>
                <a:ea typeface="ＭＳ Ｐゴシック" charset="0"/>
                <a:cs typeface="ＭＳ Ｐゴシック" charset="0"/>
              </a:rPr>
              <a:t>“In Israel this month, the kids get a week off of school for Hanukkah but return to regular classes on Christmas Eve.  Christmas is a regular day for businesses and students throughout the Jewish state.  This lack of notice is not unlike the situation 2,000 years ago when the Messiah was born: apart from a few shepherds in the field, there was little fanfare.  </a:t>
            </a:r>
          </a:p>
          <a:p>
            <a:pPr eaLnBrk="1" hangingPunct="1">
              <a:spcBef>
                <a:spcPct val="0"/>
              </a:spcBef>
            </a:pPr>
            <a:r>
              <a:rPr lang="en-US" dirty="0">
                <a:latin typeface="Calibri" charset="0"/>
                <a:ea typeface="ＭＳ Ｐゴシック" charset="0"/>
                <a:cs typeface="ＭＳ Ｐゴシック" charset="0"/>
              </a:rPr>
              <a:t>“In some parts of the world today, Christmas is celebrated as big business and… not centered on the One whose birthday it is.  The strategy seems to be that if you can't get them to ignore it, at least get them to distort it” (Todd Bolen, </a:t>
            </a:r>
            <a:r>
              <a:rPr lang="en-US" dirty="0" err="1">
                <a:latin typeface="Calibri" charset="0"/>
                <a:ea typeface="ＭＳ Ｐゴシック" charset="0"/>
                <a:cs typeface="ＭＳ Ｐゴシック" charset="0"/>
              </a:rPr>
              <a:t>BiblePlaces</a:t>
            </a:r>
            <a:r>
              <a:rPr lang="en-US" dirty="0">
                <a:latin typeface="Calibri" charset="0"/>
                <a:ea typeface="ＭＳ Ｐゴシック" charset="0"/>
                <a:cs typeface="ＭＳ Ｐゴシック" charset="0"/>
              </a:rPr>
              <a:t> Newsletter, Vol. 5, #5, 5 Dec 06).  And so we end up being disturbed about the birth of the One we really need!</a:t>
            </a:r>
          </a:p>
          <a:p>
            <a:pPr eaLnBrk="1" hangingPunct="1">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65280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Women seem to handle the stress better than men—</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—and some men handle it well—</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3077FC-A686-B44D-8872-E95BB03F0D6C}" type="slidenum">
              <a:rPr lang="en-US" sz="1200">
                <a:solidFill>
                  <a:prstClr val="black"/>
                </a:solidFill>
              </a:rPr>
              <a:pPr/>
              <a:t>4</a:t>
            </a:fld>
            <a:endParaRPr lang="en-US" sz="1200">
              <a:solidFill>
                <a:prstClr val="black"/>
              </a:solidFill>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a:t>
            </a:r>
            <a:r>
              <a:rPr lang="en-US" dirty="0" err="1">
                <a:latin typeface="Arial" charset="0"/>
                <a:ea typeface="ＭＳ Ｐゴシック" charset="0"/>
                <a:cs typeface="ＭＳ Ｐゴシック" charset="0"/>
              </a:rPr>
              <a:t>Preslyterian</a:t>
            </a:r>
            <a:r>
              <a:rPr lang="en-US" dirty="0">
                <a:latin typeface="Arial" charset="0"/>
                <a:ea typeface="ＭＳ Ｐゴシック" charset="0"/>
                <a:cs typeface="ＭＳ Ｐゴシック" charset="0"/>
              </a:rPr>
              <a:t> Church of Elvis the Divine makes it a point to worship “The King” of Rock and Roll.”  Wrong king!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—but a British psychologist said in 1998 that Christmas shopping is so disturbing for men that they shouldn’t do it.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The December 4 </a:t>
            </a:r>
            <a:r>
              <a:rPr lang="en-US" sz="1200" i="1" kern="1200" dirty="0">
                <a:solidFill>
                  <a:schemeClr val="tx1"/>
                </a:solidFill>
                <a:effectLst/>
                <a:latin typeface="+mn-lt"/>
                <a:ea typeface="+mn-ea"/>
                <a:cs typeface="+mn-cs"/>
              </a:rPr>
              <a:t>Straits Times </a:t>
            </a:r>
            <a:r>
              <a:rPr lang="en-US" sz="1200" kern="1200" dirty="0">
                <a:solidFill>
                  <a:schemeClr val="tx1"/>
                </a:solidFill>
                <a:effectLst/>
                <a:latin typeface="+mn-lt"/>
                <a:ea typeface="+mn-ea"/>
                <a:cs typeface="+mn-cs"/>
              </a:rPr>
              <a:t>article read, “Christmas shopping ‘Bad for Men.’” </a:t>
            </a: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kern="1200" dirty="0">
                <a:solidFill>
                  <a:schemeClr val="tx1"/>
                </a:solidFill>
                <a:effectLst/>
                <a:latin typeface="+mn-lt"/>
                <a:ea typeface="+mn-ea"/>
                <a:cs typeface="+mn-cs"/>
              </a:rPr>
              <a:t>This is why online shopping has increased.</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3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Calibri" charset="0"/>
                <a:ea typeface="ＭＳ Ｐゴシック" charset="0"/>
                <a:cs typeface="ＭＳ Ｐゴシック" charset="0"/>
              </a:rPr>
              <a:t>Even Santa does it.</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(The magi were seeking Christ, Herod was opposing Christ, Jerusalem was disturbed about Christ.  But what about the Jewish leaders?)</a:t>
            </a:r>
            <a:endParaRPr lang="en-SG" sz="1200" kern="1200" dirty="0">
              <a:solidFill>
                <a:schemeClr val="tx1"/>
              </a:solidFill>
              <a:effectLst/>
              <a:latin typeface="+mn-lt"/>
              <a:ea typeface="+mn-ea"/>
              <a:cs typeface="+mn-cs"/>
            </a:endParaRP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The Jewish leaders were sought out for their advice (2:4).</a:t>
            </a:r>
          </a:p>
          <a:p>
            <a:r>
              <a:rPr lang="en-US" dirty="0">
                <a:latin typeface="Calibri" charset="0"/>
                <a:ea typeface="ＭＳ Ｐゴシック" charset="0"/>
                <a:cs typeface="ＭＳ Ｐゴシック" charset="0"/>
              </a:rPr>
              <a:t>These leaders knew that Christ would be born in Bethlehem (2:5-6).</a:t>
            </a:r>
          </a:p>
          <a:p>
            <a:r>
              <a:rPr lang="en-US" dirty="0">
                <a:latin typeface="Calibri" charset="0"/>
                <a:ea typeface="ＭＳ Ｐゴシック" charset="0"/>
                <a:cs typeface="ＭＳ Ｐゴシック" charset="0"/>
              </a:rPr>
              <a:t>The leaders paraphrased Micah 5:2 that gives the exact city where the Messiah would be born—in Bethlehem, which was also called "</a:t>
            </a:r>
            <a:r>
              <a:rPr lang="en-US" dirty="0" err="1">
                <a:latin typeface="Calibri" charset="0"/>
                <a:ea typeface="ＭＳ Ｐゴシック" charset="0"/>
                <a:cs typeface="ＭＳ Ｐゴシック" charset="0"/>
              </a:rPr>
              <a:t>Ephrath</a:t>
            </a:r>
            <a:r>
              <a:rPr lang="en-US" dirty="0">
                <a:latin typeface="Calibri" charset="0"/>
                <a:ea typeface="ＭＳ Ｐゴシック" charset="0"/>
                <a:cs typeface="ＭＳ Ｐゴシック" charset="0"/>
              </a:rPr>
              <a:t>" (cf. Gen 35:19).</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Incidentally, "Bethlehem" means "house of bread."  How fitting of a place for the very Bread of Life to make His entrance into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knew the place but these leaders never went to see Him themselves</a:t>
            </a:r>
            <a:r>
              <a:rPr lang="en-SG" sz="1200" kern="1200" dirty="0">
                <a:solidFill>
                  <a:schemeClr val="tx1"/>
                </a:solidFill>
                <a:effectLst/>
                <a:latin typeface="+mn-lt"/>
                <a:ea typeface="+mn-ea"/>
                <a:cs typeface="+mn-cs"/>
              </a:rPr>
              <a: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Only 8 kilometers from the very Son of God and they did not go to see Him!?</a:t>
            </a:r>
            <a:r>
              <a:rPr lang="en-SG" dirty="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Why did Herod want to know the exact time the star had appeared?  He had an evil plan up his sleeve and needed to know how old the child was at that time.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The best we can tell, the star appeared to the magi the night Christ was born, but it took them several months to leave the east and make the long trek to Jerusalem.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Did Herod want to worship Jesus?  Hardly!  He wanted others to do the dirty work for him of wandering around town, then when he knew the place he would destroy him.</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that time of the year again when we focus on the Newborn King.  The interesting thing is that your speaker today comes from a country that began in rebellion to the idea of kingship and continues to today.</a:t>
            </a:r>
          </a:p>
          <a:p>
            <a:r>
              <a:rPr lang="en-US" dirty="0"/>
              <a:t>You'll never hear the phrase, "The Kingdom of America"!</a:t>
            </a:r>
          </a:p>
          <a:p>
            <a:r>
              <a:rPr lang="en-US" dirty="0"/>
              <a:t>The USA has no streets that I've ever seen with these names: Kings Road, Queen Street, and Coronation Road.  They just don’t exist in America.</a:t>
            </a:r>
          </a:p>
          <a:p>
            <a:r>
              <a:rPr lang="en-US" dirty="0"/>
              <a:t>Americans still laugh at all the gossip about Prince Charles, Queen Elizabeth, and the whole royal family.</a:t>
            </a:r>
          </a:p>
          <a:p>
            <a:r>
              <a:rPr lang="en-US" dirty="0"/>
              <a:t>Unfortunately, America's rebellion towards the idea of kings affects how we look at Christmas.  We have a hard time thinking anyone can be king.</a:t>
            </a:r>
          </a:p>
          <a:p>
            <a:endParaRPr lang="en-US" dirty="0"/>
          </a:p>
        </p:txBody>
      </p:sp>
      <p:sp>
        <p:nvSpPr>
          <p:cNvPr id="4" name="Slide Number Placeholder 3"/>
          <p:cNvSpPr>
            <a:spLocks noGrp="1"/>
          </p:cNvSpPr>
          <p:nvPr>
            <p:ph type="sldNum" sz="quarter" idx="10"/>
          </p:nvPr>
        </p:nvSpPr>
        <p:spPr/>
        <p:txBody>
          <a:bodyPr/>
          <a:lstStyle/>
          <a:p>
            <a:fld id="{ECF560F0-04EC-DF4B-A1E1-222B0FE8AD2F}" type="slidenum">
              <a:rPr lang="en-US" smtClean="0"/>
              <a:t>5</a:t>
            </a:fld>
            <a:endParaRPr lang="en-US"/>
          </a:p>
        </p:txBody>
      </p:sp>
    </p:spTree>
    <p:extLst>
      <p:ext uri="{BB962C8B-B14F-4D97-AF65-F5344CB8AC3E}">
        <p14:creationId xmlns:p14="http://schemas.microsoft.com/office/powerpoint/2010/main" val="1380870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interesting that we have found in this passage those whom you </a:t>
            </a:r>
            <a:r>
              <a:rPr lang="en-US" sz="1200" i="1" kern="1200" dirty="0">
                <a:solidFill>
                  <a:schemeClr val="tx1"/>
                </a:solidFill>
                <a:effectLst/>
                <a:latin typeface="+mn-lt"/>
                <a:ea typeface="+mn-ea"/>
                <a:cs typeface="+mn-cs"/>
              </a:rPr>
              <a:t>wouldn't</a:t>
            </a:r>
            <a:r>
              <a:rPr lang="en-US" sz="1200" kern="1200" dirty="0">
                <a:solidFill>
                  <a:schemeClr val="tx1"/>
                </a:solidFill>
                <a:effectLst/>
                <a:latin typeface="+mn-lt"/>
                <a:ea typeface="+mn-ea"/>
                <a:cs typeface="+mn-cs"/>
              </a:rPr>
              <a:t> expect to worship Christ </a:t>
            </a:r>
            <a:r>
              <a:rPr lang="en-US" sz="1200" u="sng" kern="1200" dirty="0">
                <a:solidFill>
                  <a:schemeClr val="tx1"/>
                </a:solidFill>
                <a:effectLst/>
                <a:latin typeface="+mn-lt"/>
                <a:ea typeface="+mn-ea"/>
                <a:cs typeface="+mn-cs"/>
              </a:rPr>
              <a:t>worship</a:t>
            </a:r>
            <a:r>
              <a:rPr lang="en-US" sz="1200" kern="1200" dirty="0">
                <a:solidFill>
                  <a:schemeClr val="tx1"/>
                </a:solidFill>
                <a:effectLst/>
                <a:latin typeface="+mn-lt"/>
                <a:ea typeface="+mn-ea"/>
                <a:cs typeface="+mn-cs"/>
              </a:rPr>
              <a:t> Him while the ones we </a:t>
            </a:r>
            <a:r>
              <a:rPr lang="en-US" sz="1200" i="1" kern="1200" dirty="0">
                <a:solidFill>
                  <a:schemeClr val="tx1"/>
                </a:solidFill>
                <a:effectLst/>
                <a:latin typeface="+mn-lt"/>
                <a:ea typeface="+mn-ea"/>
                <a:cs typeface="+mn-cs"/>
              </a:rPr>
              <a:t>would</a:t>
            </a:r>
            <a:r>
              <a:rPr lang="en-US" sz="1200" kern="1200" dirty="0">
                <a:solidFill>
                  <a:schemeClr val="tx1"/>
                </a:solidFill>
                <a:effectLst/>
                <a:latin typeface="+mn-lt"/>
                <a:ea typeface="+mn-ea"/>
                <a:cs typeface="+mn-cs"/>
              </a:rPr>
              <a:t> expect to be anxiously awaiting his arrival </a:t>
            </a:r>
            <a:r>
              <a:rPr lang="en-US" sz="1200" u="sng" kern="1200" dirty="0">
                <a:solidFill>
                  <a:schemeClr val="tx1"/>
                </a:solidFill>
                <a:effectLst/>
                <a:latin typeface="+mn-lt"/>
                <a:ea typeface="+mn-ea"/>
                <a:cs typeface="+mn-cs"/>
              </a:rPr>
              <a:t>rejected</a:t>
            </a:r>
            <a:r>
              <a:rPr lang="en-US" sz="1200" kern="1200" dirty="0">
                <a:solidFill>
                  <a:schemeClr val="tx1"/>
                </a:solidFill>
                <a:effectLst/>
                <a:latin typeface="+mn-lt"/>
                <a:ea typeface="+mn-ea"/>
                <a:cs typeface="+mn-cs"/>
              </a:rPr>
              <a:t> Him.  In our final section today we'll see the culmination of the wise men's search…</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CF560F0-04EC-DF4B-A1E1-222B0FE8AD2F}" type="slidenum">
              <a:rPr lang="en-US" smtClean="0"/>
              <a:t>52</a:t>
            </a:fld>
            <a:endParaRPr lang="en-US"/>
          </a:p>
        </p:txBody>
      </p:sp>
    </p:spTree>
    <p:extLst>
      <p:ext uri="{BB962C8B-B14F-4D97-AF65-F5344CB8AC3E}">
        <p14:creationId xmlns:p14="http://schemas.microsoft.com/office/powerpoint/2010/main" val="289384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pagan astrologers finally made it to the Christ Child and worshipped Him</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53</a:t>
            </a:fld>
            <a:endParaRPr lang="en-US"/>
          </a:p>
        </p:txBody>
      </p:sp>
    </p:spTree>
    <p:extLst>
      <p:ext uri="{BB962C8B-B14F-4D97-AF65-F5344CB8AC3E}">
        <p14:creationId xmlns:p14="http://schemas.microsoft.com/office/powerpoint/2010/main" val="84005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75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God honored the magi's commitment to worship Christ with further guidance (2:9-10).</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75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Luke records how the least likely candidates as witnesses—shepherds—witnessed the night of the birth.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75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Now Matthew shows how God made the star reappear to direct other unlikely candidates to the exact location (2:9).</a:t>
            </a:r>
          </a:p>
          <a:p>
            <a:r>
              <a:rPr lang="en-US" dirty="0">
                <a:latin typeface="Calibri" charset="0"/>
                <a:ea typeface="ＭＳ Ｐゴシック" charset="0"/>
                <a:cs typeface="ＭＳ Ｐゴシック" charset="0"/>
              </a:rPr>
              <a:t>The worshippers were elated when they spotted the star (2:10).</a:t>
            </a:r>
          </a:p>
          <a:p>
            <a:r>
              <a:rPr lang="en-US" dirty="0">
                <a:latin typeface="Calibri" charset="0"/>
                <a:ea typeface="ＭＳ Ｐゴシック" charset="0"/>
                <a:cs typeface="ＭＳ Ｐゴシック" charset="0"/>
              </a:rPr>
              <a:t>The Greek text here says literally, "They rejoiced a joy great exceedingly"!</a:t>
            </a:r>
          </a:p>
          <a:p>
            <a:r>
              <a:rPr lang="en-US" dirty="0">
                <a:latin typeface="Calibri" charset="0"/>
                <a:ea typeface="ＭＳ Ｐゴシック" charset="0"/>
                <a:cs typeface="ＭＳ Ｐゴシック" charset="0"/>
              </a:rPr>
              <a:t>What a thrill it is to have the Lord confirm your steps!</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(Finally the magi's many month journey was fulfilled in verse 11 where it says that…)</a:t>
            </a:r>
          </a:p>
          <a:p>
            <a:r>
              <a:rPr lang="en-US" dirty="0">
                <a:latin typeface="Calibri" charset="0"/>
                <a:ea typeface="ＭＳ Ｐゴシック" charset="0"/>
                <a:cs typeface="ＭＳ Ｐゴシック" charset="0"/>
              </a:rPr>
              <a:t>The magi worshipped Christ (2:11).</a:t>
            </a:r>
          </a:p>
          <a:p>
            <a:r>
              <a:rPr lang="en-US" dirty="0"/>
              <a:t>They worshipped with reverent bowing (2:11a)</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they worshipped Christ in a house, not the manger—a good lesson on not developing your theology from Christmas cards!  </a:t>
            </a:r>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58</a:t>
            </a:fld>
            <a:endParaRPr lang="en-US"/>
          </a:p>
        </p:txBody>
      </p:sp>
    </p:spTree>
    <p:extLst>
      <p:ext uri="{BB962C8B-B14F-4D97-AF65-F5344CB8AC3E}">
        <p14:creationId xmlns:p14="http://schemas.microsoft.com/office/powerpoint/2010/main" val="3996706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Actually, he was more like a toddler up to two years old.  Notice also that they worshipped the baby, not the mother.  How tragic that some give Mary the worship that is due to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59</a:t>
            </a:fld>
            <a:endParaRPr lang="en-US"/>
          </a:p>
        </p:txBody>
      </p:sp>
    </p:spTree>
    <p:extLst>
      <p:ext uri="{BB962C8B-B14F-4D97-AF65-F5344CB8AC3E}">
        <p14:creationId xmlns:p14="http://schemas.microsoft.com/office/powerpoint/2010/main" val="2793507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They worshipped by giving gifts (2:11b).</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Bringing gifts was a very important practice in the ancient East when approaching a superior (EBC).  Imagine that!  The magi recognized that this tiny baby was their superior so they opened up their treasure-boxes (or coffers) and gave the King of Kings gifts!</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60</a:t>
            </a:fld>
            <a:endParaRPr lang="en-US"/>
          </a:p>
        </p:txBody>
      </p:sp>
    </p:spTree>
    <p:extLst>
      <p:ext uri="{BB962C8B-B14F-4D97-AF65-F5344CB8AC3E}">
        <p14:creationId xmlns:p14="http://schemas.microsoft.com/office/powerpoint/2010/main" val="2075338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gifts were expensive, but the normal gifts for royalty with great symbolism:</a:t>
            </a:r>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61</a:t>
            </a:fld>
            <a:endParaRPr lang="en-US"/>
          </a:p>
        </p:txBody>
      </p:sp>
    </p:spTree>
    <p:extLst>
      <p:ext uri="{BB962C8B-B14F-4D97-AF65-F5344CB8AC3E}">
        <p14:creationId xmlns:p14="http://schemas.microsoft.com/office/powerpoint/2010/main" val="151076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Actually this can be a problem no matter where you live.  Despite the great significance of Jesus being King, attitudes toward Him as King are still mixed today.  In fact, they’ve always been mixed even since the first century.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Personally, I love Christmastime.  I like the lights, the trees, candles, and reading Christmas cards and getting everyone’s updated pictures!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But for others, Christmas for others is an excuse to get drunk, get something, give a little, leave work, get out of school, spend money, or overeat…</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6</a:t>
            </a:fld>
            <a:endParaRPr lang="en-US"/>
          </a:p>
        </p:txBody>
      </p:sp>
    </p:spTree>
    <p:extLst>
      <p:ext uri="{BB962C8B-B14F-4D97-AF65-F5344CB8AC3E}">
        <p14:creationId xmlns:p14="http://schemas.microsoft.com/office/powerpoint/2010/main" val="2679639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Gold is the most precious metal, fit for a King.</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Gold represents royalty (some say deity or purity). </a:t>
            </a:r>
          </a:p>
        </p:txBody>
      </p:sp>
      <p:sp>
        <p:nvSpPr>
          <p:cNvPr id="4" name="Slide Number Placeholder 3"/>
          <p:cNvSpPr>
            <a:spLocks noGrp="1"/>
          </p:cNvSpPr>
          <p:nvPr>
            <p:ph type="sldNum" sz="quarter" idx="10"/>
          </p:nvPr>
        </p:nvSpPr>
        <p:spPr/>
        <p:txBody>
          <a:bodyPr/>
          <a:lstStyle/>
          <a:p>
            <a:fld id="{ECF560F0-04EC-DF4B-A1E1-222B0FE8AD2F}" type="slidenum">
              <a:rPr lang="en-US" smtClean="0"/>
              <a:t>62</a:t>
            </a:fld>
            <a:endParaRPr lang="en-US"/>
          </a:p>
        </p:txBody>
      </p:sp>
    </p:spTree>
    <p:extLst>
      <p:ext uri="{BB962C8B-B14F-4D97-AF65-F5344CB8AC3E}">
        <p14:creationId xmlns:p14="http://schemas.microsoft.com/office/powerpoint/2010/main" val="3646991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Frankincense is a glittering, odorous gum obtained by making incisions in the bark of several trees.  It was used as incense.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priests burned incense in the temple, frankincense likely portrays Christ as our High Priest.</a:t>
            </a:r>
            <a:endParaRPr lang="en-US" dirty="0"/>
          </a:p>
          <a:p>
            <a:r>
              <a:rPr lang="en-US" dirty="0"/>
              <a:t>___________</a:t>
            </a:r>
          </a:p>
          <a:p>
            <a:endParaRPr lang="en-US" dirty="0"/>
          </a:p>
          <a:p>
            <a:r>
              <a:rPr lang="en-US" dirty="0"/>
              <a:t>Frankincense to ease arthritis?  See http://</a:t>
            </a:r>
            <a:r>
              <a:rPr lang="en-US" dirty="0" err="1"/>
              <a:t>www.biblicalarchaeology.org</a:t>
            </a:r>
            <a:r>
              <a:rPr lang="en-US" dirty="0"/>
              <a:t>/daily/people-cultures-in-the-bible/</a:t>
            </a:r>
            <a:r>
              <a:rPr lang="en-US" dirty="0" err="1"/>
              <a:t>jesus</a:t>
            </a:r>
            <a:r>
              <a:rPr lang="en-US" dirty="0"/>
              <a:t>-historical-</a:t>
            </a:r>
            <a:r>
              <a:rPr lang="en-US" dirty="0" err="1"/>
              <a:t>jesus</a:t>
            </a:r>
            <a:r>
              <a:rPr lang="en-US" dirty="0"/>
              <a:t>/why-did-the-magi-bring-gold-frankincense-and-myrrh/</a:t>
            </a:r>
          </a:p>
        </p:txBody>
      </p:sp>
      <p:sp>
        <p:nvSpPr>
          <p:cNvPr id="4" name="Slide Number Placeholder 3"/>
          <p:cNvSpPr>
            <a:spLocks noGrp="1"/>
          </p:cNvSpPr>
          <p:nvPr>
            <p:ph type="sldNum" sz="quarter" idx="10"/>
          </p:nvPr>
        </p:nvSpPr>
        <p:spPr/>
        <p:txBody>
          <a:bodyPr/>
          <a:lstStyle/>
          <a:p>
            <a:fld id="{ECF560F0-04EC-DF4B-A1E1-222B0FE8AD2F}" type="slidenum">
              <a:rPr lang="en-US" smtClean="0"/>
              <a:t>63</a:t>
            </a:fld>
            <a:endParaRPr lang="en-US"/>
          </a:p>
        </p:txBody>
      </p:sp>
    </p:spTree>
    <p:extLst>
      <p:ext uri="{BB962C8B-B14F-4D97-AF65-F5344CB8AC3E}">
        <p14:creationId xmlns:p14="http://schemas.microsoft.com/office/powerpoint/2010/main" val="18495774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Myrrh exudes from a tree in Arabia and was a valuable spice and perfume—and especially an embalming fluid.</a:t>
            </a:r>
          </a:p>
          <a:p>
            <a:endParaRPr lang="en-US" dirty="0"/>
          </a:p>
          <a:p>
            <a:r>
              <a:rPr lang="en-US" sz="1200" kern="1200" dirty="0">
                <a:solidFill>
                  <a:schemeClr val="tx1"/>
                </a:solidFill>
                <a:effectLst/>
                <a:latin typeface="+mn-lt"/>
                <a:ea typeface="+mn-ea"/>
                <a:cs typeface="+mn-cs"/>
              </a:rPr>
              <a:t>Myrrh suggests that Christ would die a sacrificial death (since it was used to wrap bodies after death).  It reminds us that Jesus is our </a:t>
            </a:r>
            <a:r>
              <a:rPr lang="en-US" sz="1200" u="sng" kern="1200" dirty="0">
                <a:solidFill>
                  <a:schemeClr val="tx1"/>
                </a:solidFill>
                <a:effectLst/>
                <a:latin typeface="+mn-lt"/>
                <a:ea typeface="+mn-ea"/>
                <a:cs typeface="+mn-cs"/>
              </a:rPr>
              <a:t>Savior</a:t>
            </a:r>
            <a:r>
              <a:rPr lang="en-US" sz="1200" u="non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CF560F0-04EC-DF4B-A1E1-222B0FE8AD2F}" type="slidenum">
              <a:rPr lang="en-US" smtClean="0"/>
              <a:t>64</a:t>
            </a:fld>
            <a:endParaRPr lang="en-US"/>
          </a:p>
        </p:txBody>
      </p:sp>
    </p:spTree>
    <p:extLst>
      <p:ext uri="{BB962C8B-B14F-4D97-AF65-F5344CB8AC3E}">
        <p14:creationId xmlns:p14="http://schemas.microsoft.com/office/powerpoint/2010/main" val="8807702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wonder if the magi thought in these terms.  However, it does makes sense to see these as gold depicting Christ as Ruling King, frankincense showing him as High Priest, and myrrh for his work on the cross as Redeeming Savior</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65</a:t>
            </a:fld>
            <a:endParaRPr lang="en-US"/>
          </a:p>
        </p:txBody>
      </p:sp>
    </p:spTree>
    <p:extLst>
      <p:ext uri="{BB962C8B-B14F-4D97-AF65-F5344CB8AC3E}">
        <p14:creationId xmlns:p14="http://schemas.microsoft.com/office/powerpoint/2010/main" val="3365941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at the very least, God provided these expensive gifts for Joseph and Mary to finance their soon-to-occur unexpected trip out of the country to Egypt</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a:t>
            </a:r>
          </a:p>
          <a:p>
            <a:endParaRPr lang="en-SG" sz="1200" kern="1200" dirty="0">
              <a:solidFill>
                <a:schemeClr val="tx1"/>
              </a:solidFill>
              <a:effectLst/>
              <a:latin typeface="+mn-lt"/>
              <a:ea typeface="+mn-ea"/>
              <a:cs typeface="+mn-cs"/>
            </a:endParaRPr>
          </a:p>
          <a:p>
            <a:r>
              <a:rPr lang="en-US" dirty="0">
                <a:effectLst/>
              </a:rPr>
              <a:t>"Flight into Egypt" Stewart S. </a:t>
            </a:r>
            <a:r>
              <a:rPr lang="en-US" dirty="0" err="1">
                <a:effectLst/>
              </a:rPr>
              <a:t>Goodall</a:t>
            </a:r>
            <a:r>
              <a:rPr lang="en-US" dirty="0">
                <a:effectLst/>
              </a:rPr>
              <a:t> - c1884</a:t>
            </a:r>
          </a:p>
          <a:p>
            <a:endParaRPr lang="en-US" dirty="0"/>
          </a:p>
        </p:txBody>
      </p:sp>
      <p:sp>
        <p:nvSpPr>
          <p:cNvPr id="4" name="Slide Number Placeholder 3"/>
          <p:cNvSpPr>
            <a:spLocks noGrp="1"/>
          </p:cNvSpPr>
          <p:nvPr>
            <p:ph type="sldNum" sz="quarter" idx="10"/>
          </p:nvPr>
        </p:nvSpPr>
        <p:spPr/>
        <p:txBody>
          <a:bodyPr/>
          <a:lstStyle/>
          <a:p>
            <a:fld id="{ECF560F0-04EC-DF4B-A1E1-222B0FE8AD2F}" type="slidenum">
              <a:rPr lang="en-US" smtClean="0"/>
              <a:t>66</a:t>
            </a:fld>
            <a:endParaRPr lang="en-US"/>
          </a:p>
        </p:txBody>
      </p:sp>
    </p:spTree>
    <p:extLst>
      <p:ext uri="{BB962C8B-B14F-4D97-AF65-F5344CB8AC3E}">
        <p14:creationId xmlns:p14="http://schemas.microsoft.com/office/powerpoint/2010/main" val="1148880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an amazing thing to see these Gentile men obey the Lord's direction all the way to Bethlehem!  God gave them a final way to obey, though…)</a:t>
            </a:r>
          </a:p>
          <a:p>
            <a:r>
              <a:rPr lang="en-US" dirty="0"/>
              <a:t>The magi obeyed God by not reporting back to Herod (2:12).</a:t>
            </a:r>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67</a:t>
            </a:fld>
            <a:endParaRPr lang="en-US"/>
          </a:p>
        </p:txBody>
      </p:sp>
    </p:spTree>
    <p:extLst>
      <p:ext uri="{BB962C8B-B14F-4D97-AF65-F5344CB8AC3E}">
        <p14:creationId xmlns:p14="http://schemas.microsoft.com/office/powerpoint/2010/main" val="1878140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studied the responses to Christ’s birth in this passage, the most amazing thing to me was that</a:t>
            </a:r>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68</a:t>
            </a:fld>
            <a:endParaRPr lang="en-US"/>
          </a:p>
        </p:txBody>
      </p:sp>
    </p:spTree>
    <p:extLst>
      <p:ext uri="{BB962C8B-B14F-4D97-AF65-F5344CB8AC3E}">
        <p14:creationId xmlns:p14="http://schemas.microsoft.com/office/powerpoint/2010/main" val="56136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the Jews,</a:t>
            </a:r>
          </a:p>
          <a:p>
            <a:r>
              <a:rPr lang="en-US" dirty="0">
                <a:latin typeface="Calibri" charset="0"/>
                <a:ea typeface="ＭＳ Ｐゴシック" charset="0"/>
                <a:cs typeface="ＭＳ Ｐゴシック" charset="0"/>
              </a:rPr>
              <a:t>	those whom you would expect to worship the infant king, </a:t>
            </a:r>
          </a:p>
          <a:p>
            <a:r>
              <a:rPr lang="en-US" dirty="0">
                <a:latin typeface="Calibri" charset="0"/>
                <a:ea typeface="ＭＳ Ｐゴシック" charset="0"/>
                <a:cs typeface="ＭＳ Ｐゴシック" charset="0"/>
              </a:rPr>
              <a:t>	never did worship Him</a:t>
            </a:r>
          </a:p>
          <a:p>
            <a:r>
              <a:rPr lang="en-US" sz="1200" kern="1200" dirty="0">
                <a:solidFill>
                  <a:schemeClr val="tx1"/>
                </a:solidFill>
                <a:effectLst/>
                <a:latin typeface="+mn-lt"/>
                <a:ea typeface="+mn-ea"/>
                <a:cs typeface="+mn-cs"/>
              </a:rPr>
              <a:t>• while the Gentiles,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ones with far less of God's Word than the Jews,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ended up giving Christ his rightful homage!</a:t>
            </a:r>
            <a:r>
              <a:rPr lang="en-SG" dirty="0">
                <a:effectLst/>
              </a:rPr>
              <a:t> </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a worship irony!</a:t>
            </a:r>
            <a:endParaRPr lang="en-SG" sz="1200" kern="1200" dirty="0">
              <a:solidFill>
                <a:schemeClr val="tx1"/>
              </a:solidFill>
              <a:effectLst/>
              <a:latin typeface="+mn-lt"/>
              <a:ea typeface="+mn-ea"/>
              <a:cs typeface="+mn-cs"/>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The magi sought the King, Herod opposed the King, Jerusalem was disturbed about the King, and the Jewish leaders ignored the King!</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we’ll look at some of the responses to the first Christmas in Matthew 2, so I invite you to turn over there.  The question we want to answer today is, "How did each of the people noted in this story respond to the birth of this new King?”  As we do so we’ll see what we can we learn from how they reacted</a:t>
            </a:r>
            <a:r>
              <a:rPr lang="en-SG"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people noted in this chapter reveal a very interesting truth…</a:t>
            </a:r>
            <a:r>
              <a:rPr lang="en-SG" dirty="0">
                <a:effectLst/>
              </a:rPr>
              <a:t> </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7</a:t>
            </a:fld>
            <a:endParaRPr lang="en-US"/>
          </a:p>
        </p:txBody>
      </p:sp>
    </p:spTree>
    <p:extLst>
      <p:ext uri="{BB962C8B-B14F-4D97-AF65-F5344CB8AC3E}">
        <p14:creationId xmlns:p14="http://schemas.microsoft.com/office/powerpoint/2010/main" val="2733934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Christmas is filled with paradoxes—like Jews continuing to reject their Messiah while many secret believers embrace Him!  </a:t>
            </a:r>
          </a:p>
          <a:p>
            <a:r>
              <a:rPr lang="en-US" dirty="0"/>
              <a:t>What will be your response to the King this Christmas?  Wise men still seek Him!</a:t>
            </a:r>
          </a:p>
          <a:p>
            <a:endParaRPr lang="en-US" dirty="0"/>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72</a:t>
            </a:fld>
            <a:endParaRPr lang="en-US"/>
          </a:p>
        </p:txBody>
      </p:sp>
    </p:spTree>
    <p:extLst>
      <p:ext uri="{BB962C8B-B14F-4D97-AF65-F5344CB8AC3E}">
        <p14:creationId xmlns:p14="http://schemas.microsoft.com/office/powerpoint/2010/main" val="1382488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Will you oppose the King like Herod—by allowing hindered relationships to fester in your family over the holiday season?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Will you be disturbed about the King—by looking at Christmas as the last big hassle you'll have to put up with this year?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Will you ignore the King—by celebrating a Christmas void of spiritual depth, a secular Christmas.  This is easy since Satan has created so many distractions!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no doubt that most of us here want to really </a:t>
            </a:r>
            <a:r>
              <a:rPr lang="en-US" sz="1200" b="1" kern="1200" dirty="0">
                <a:solidFill>
                  <a:schemeClr val="tx1"/>
                </a:solidFill>
                <a:effectLst/>
                <a:latin typeface="+mn-lt"/>
                <a:ea typeface="+mn-ea"/>
                <a:cs typeface="+mn-cs"/>
              </a:rPr>
              <a:t>worship</a:t>
            </a:r>
            <a:r>
              <a:rPr lang="en-US" sz="1200" kern="1200" dirty="0">
                <a:solidFill>
                  <a:schemeClr val="tx1"/>
                </a:solidFill>
                <a:effectLst/>
                <a:latin typeface="+mn-lt"/>
                <a:ea typeface="+mn-ea"/>
                <a:cs typeface="+mn-cs"/>
              </a:rPr>
              <a:t> the King as the magi did.  How do we do it, though?  Two suggestions</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74</a:t>
            </a:fld>
            <a:endParaRPr lang="en-US"/>
          </a:p>
        </p:txBody>
      </p:sp>
    </p:spTree>
    <p:extLst>
      <p:ext uri="{BB962C8B-B14F-4D97-AF65-F5344CB8AC3E}">
        <p14:creationId xmlns:p14="http://schemas.microsoft.com/office/powerpoint/2010/main" val="11716926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Practice family traditions centered around the person of Christ</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75</a:t>
            </a:fld>
            <a:endParaRPr lang="en-US"/>
          </a:p>
        </p:txBody>
      </p:sp>
    </p:spTree>
    <p:extLst>
      <p:ext uri="{BB962C8B-B14F-4D97-AF65-F5344CB8AC3E}">
        <p14:creationId xmlns:p14="http://schemas.microsoft.com/office/powerpoint/2010/main" val="25951152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Worship Him by giving to someone who cannot respond with a gift to give back to you—as Jesus, Joseph and Mary could never reciprocate to the wise men for their generous gifts.</a:t>
            </a:r>
            <a:r>
              <a:rPr lang="en-SG" dirty="0">
                <a:effectLst/>
              </a:rPr>
              <a:t> </a:t>
            </a:r>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76</a:t>
            </a:fld>
            <a:endParaRPr lang="en-US"/>
          </a:p>
        </p:txBody>
      </p:sp>
    </p:spTree>
    <p:extLst>
      <p:ext uri="{BB962C8B-B14F-4D97-AF65-F5344CB8AC3E}">
        <p14:creationId xmlns:p14="http://schemas.microsoft.com/office/powerpoint/2010/main" val="19642787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a:p>
            <a:r>
              <a:rPr lang="en-US" dirty="0"/>
              <a:t>Some time ago several people gathered at the home of a wealthy couple to celebrate the christening of their newborn baby.  The friends mingled, talked, laughed, drank and enjoyed all the refreshments for some time in the company of family and friends.</a:t>
            </a:r>
          </a:p>
          <a:p>
            <a:r>
              <a:rPr lang="en-US" dirty="0"/>
              <a:t> </a:t>
            </a:r>
          </a:p>
          <a:p>
            <a:r>
              <a:rPr lang="en-US" dirty="0"/>
              <a:t>In a passing conversation someone mentioned that he had not yet seen the baby.  </a:t>
            </a:r>
          </a:p>
          <a:p>
            <a:r>
              <a:rPr lang="en-US" dirty="0"/>
              <a:t> </a:t>
            </a:r>
          </a:p>
          <a:p>
            <a:r>
              <a:rPr lang="en-US" dirty="0"/>
              <a:t>"The baby!" the mother exclaimed and rushed into the bedroom, only to see that the baby, which had been left on the huge bed, had been buried under the pile of coats.</a:t>
            </a:r>
          </a:p>
          <a:p>
            <a:r>
              <a:rPr lang="en-US" dirty="0"/>
              <a:t> </a:t>
            </a:r>
          </a:p>
          <a:p>
            <a:r>
              <a:rPr lang="en-US" dirty="0"/>
              <a:t>The baby had suffocated under the heavy weight and laid dead on the bed.</a:t>
            </a:r>
          </a:p>
          <a:p>
            <a:r>
              <a:rPr lang="en-US" dirty="0"/>
              <a:t> </a:t>
            </a:r>
          </a:p>
          <a:p>
            <a:r>
              <a:rPr lang="en-US" dirty="0"/>
              <a:t>The one for whom those people came to celebrate suffocated due to their selfish neglect (WORSHIP neglected and replaced with distractions).</a:t>
            </a:r>
          </a:p>
          <a:p>
            <a:endParaRPr lang="en-US" dirty="0"/>
          </a:p>
        </p:txBody>
      </p:sp>
      <p:sp>
        <p:nvSpPr>
          <p:cNvPr id="4" name="Slide Number Placeholder 3"/>
          <p:cNvSpPr>
            <a:spLocks noGrp="1"/>
          </p:cNvSpPr>
          <p:nvPr>
            <p:ph type="sldNum" sz="quarter" idx="5"/>
          </p:nvPr>
        </p:nvSpPr>
        <p:spPr/>
        <p:txBody>
          <a:bodyPr/>
          <a:lstStyle/>
          <a:p>
            <a:fld id="{ECF560F0-04EC-DF4B-A1E1-222B0FE8AD2F}" type="slidenum">
              <a:rPr lang="en-US" smtClean="0"/>
              <a:t>77</a:t>
            </a:fld>
            <a:endParaRPr lang="en-US"/>
          </a:p>
        </p:txBody>
      </p:sp>
    </p:spTree>
    <p:extLst>
      <p:ext uri="{BB962C8B-B14F-4D97-AF65-F5344CB8AC3E}">
        <p14:creationId xmlns:p14="http://schemas.microsoft.com/office/powerpoint/2010/main" val="8055231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63471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Gentiles who knew very little about Christ gave Him the royal honor He was due.</a:t>
            </a:r>
          </a:p>
        </p:txBody>
      </p:sp>
      <p:sp>
        <p:nvSpPr>
          <p:cNvPr id="4" name="Slide Number Placeholder 3"/>
          <p:cNvSpPr>
            <a:spLocks noGrp="1"/>
          </p:cNvSpPr>
          <p:nvPr>
            <p:ph type="sldNum" sz="quarter" idx="5"/>
          </p:nvPr>
        </p:nvSpPr>
        <p:spPr/>
        <p:txBody>
          <a:bodyPr/>
          <a:lstStyle/>
          <a:p>
            <a:fld id="{ECF560F0-04EC-DF4B-A1E1-222B0FE8AD2F}" type="slidenum">
              <a:rPr lang="en-US" smtClean="0"/>
              <a:t>8</a:t>
            </a:fld>
            <a:endParaRPr lang="en-US"/>
          </a:p>
        </p:txBody>
      </p:sp>
    </p:spTree>
    <p:extLst>
      <p:ext uri="{BB962C8B-B14F-4D97-AF65-F5344CB8AC3E}">
        <p14:creationId xmlns:p14="http://schemas.microsoft.com/office/powerpoint/2010/main" val="32732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Let's ask and answer some important questions about the magi.</a:t>
            </a:r>
          </a:p>
          <a:p>
            <a:r>
              <a:rPr lang="en-US" dirty="0">
                <a:latin typeface="Calibri" charset="0"/>
                <a:ea typeface="ＭＳ Ｐゴシック" charset="0"/>
                <a:cs typeface="ＭＳ Ｐゴシック" charset="0"/>
              </a:rPr>
              <a:t>First of all, who were the magi?</a:t>
            </a:r>
          </a:p>
          <a:p>
            <a:endParaRPr lang="en-US" dirty="0">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87517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316302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232959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582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64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425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961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819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15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29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26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204338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492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07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398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136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F8F669-FFBE-7646-96CB-86680C098F00}" type="datetime1">
              <a:rPr lang="en-US"/>
              <a:pPr>
                <a:defRPr/>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9D9F0E-7BF1-E745-933C-85017FFCB963}" type="slidenum">
              <a:rPr lang="en-US"/>
              <a:pPr>
                <a:defRPr/>
              </a:pPr>
              <a:t>‹#›</a:t>
            </a:fld>
            <a:endParaRPr lang="en-US"/>
          </a:p>
        </p:txBody>
      </p:sp>
    </p:spTree>
    <p:extLst>
      <p:ext uri="{BB962C8B-B14F-4D97-AF65-F5344CB8AC3E}">
        <p14:creationId xmlns:p14="http://schemas.microsoft.com/office/powerpoint/2010/main" val="3890767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815622-4497-B94C-BA67-72C417F37E96}" type="datetime1">
              <a:rPr lang="en-US"/>
              <a:pPr>
                <a:defRPr/>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3BD53C-2B77-E141-8EC6-39ACD380E887}" type="slidenum">
              <a:rPr lang="en-US"/>
              <a:pPr>
                <a:defRPr/>
              </a:pPr>
              <a:t>‹#›</a:t>
            </a:fld>
            <a:endParaRPr lang="en-US"/>
          </a:p>
        </p:txBody>
      </p:sp>
    </p:spTree>
    <p:extLst>
      <p:ext uri="{BB962C8B-B14F-4D97-AF65-F5344CB8AC3E}">
        <p14:creationId xmlns:p14="http://schemas.microsoft.com/office/powerpoint/2010/main" val="2435356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269CE8E-B49B-F34B-BEB6-F691EAEC1DD9}" type="datetime1">
              <a:rPr lang="en-US"/>
              <a:pPr>
                <a:defRPr/>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3DBE79-6C41-5145-86C4-5C164E6CC581}" type="slidenum">
              <a:rPr lang="en-US"/>
              <a:pPr>
                <a:defRPr/>
              </a:pPr>
              <a:t>‹#›</a:t>
            </a:fld>
            <a:endParaRPr lang="en-US"/>
          </a:p>
        </p:txBody>
      </p:sp>
    </p:spTree>
    <p:extLst>
      <p:ext uri="{BB962C8B-B14F-4D97-AF65-F5344CB8AC3E}">
        <p14:creationId xmlns:p14="http://schemas.microsoft.com/office/powerpoint/2010/main" val="16239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AED941-07E8-854C-BC03-6708777E8C03}" type="datetime1">
              <a:rPr lang="en-US"/>
              <a:pPr>
                <a:defRPr/>
              </a:pPr>
              <a:t>12/14/19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AA2C3B-68E9-5247-B249-DD1F18A2C1A4}" type="slidenum">
              <a:rPr lang="en-US"/>
              <a:pPr>
                <a:defRPr/>
              </a:pPr>
              <a:t>‹#›</a:t>
            </a:fld>
            <a:endParaRPr lang="en-US"/>
          </a:p>
        </p:txBody>
      </p:sp>
    </p:spTree>
    <p:extLst>
      <p:ext uri="{BB962C8B-B14F-4D97-AF65-F5344CB8AC3E}">
        <p14:creationId xmlns:p14="http://schemas.microsoft.com/office/powerpoint/2010/main" val="349769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65492A-C449-FC45-A721-ECE62B4F65A2}" type="datetime1">
              <a:rPr lang="en-US"/>
              <a:pPr>
                <a:defRPr/>
              </a:pPr>
              <a:t>12/14/19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1D2805-CD11-E842-A0ED-B20D133DD9CB}" type="slidenum">
              <a:rPr lang="en-US"/>
              <a:pPr>
                <a:defRPr/>
              </a:pPr>
              <a:t>‹#›</a:t>
            </a:fld>
            <a:endParaRPr lang="en-US"/>
          </a:p>
        </p:txBody>
      </p:sp>
    </p:spTree>
    <p:extLst>
      <p:ext uri="{BB962C8B-B14F-4D97-AF65-F5344CB8AC3E}">
        <p14:creationId xmlns:p14="http://schemas.microsoft.com/office/powerpoint/2010/main" val="579659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19FA7C-160D-5B43-8443-5733A49B80E5}" type="datetime1">
              <a:rPr lang="en-US"/>
              <a:pPr>
                <a:defRPr/>
              </a:pPr>
              <a:t>12/14/19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328954-CFDF-7049-9D91-6571B71D210F}" type="slidenum">
              <a:rPr lang="en-US"/>
              <a:pPr>
                <a:defRPr/>
              </a:pPr>
              <a:t>‹#›</a:t>
            </a:fld>
            <a:endParaRPr lang="en-US"/>
          </a:p>
        </p:txBody>
      </p:sp>
    </p:spTree>
    <p:extLst>
      <p:ext uri="{BB962C8B-B14F-4D97-AF65-F5344CB8AC3E}">
        <p14:creationId xmlns:p14="http://schemas.microsoft.com/office/powerpoint/2010/main" val="158982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1576824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11EB30-0D8C-E84A-AA21-FCBB4B8061B7}" type="datetime1">
              <a:rPr lang="en-US"/>
              <a:pPr>
                <a:defRPr/>
              </a:pPr>
              <a:t>12/14/19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8E44E8-FCD9-FB44-A994-D1827F926A9A}" type="slidenum">
              <a:rPr lang="en-US"/>
              <a:pPr>
                <a:defRPr/>
              </a:pPr>
              <a:t>‹#›</a:t>
            </a:fld>
            <a:endParaRPr lang="en-US"/>
          </a:p>
        </p:txBody>
      </p:sp>
    </p:spTree>
    <p:extLst>
      <p:ext uri="{BB962C8B-B14F-4D97-AF65-F5344CB8AC3E}">
        <p14:creationId xmlns:p14="http://schemas.microsoft.com/office/powerpoint/2010/main" val="376853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2605BF-2A88-D440-82F1-9E8572339C3A}" type="datetime1">
              <a:rPr lang="en-US"/>
              <a:pPr>
                <a:defRPr/>
              </a:pPr>
              <a:t>12/14/19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8DE03E-4453-3D4B-812C-3820FD7660F3}" type="slidenum">
              <a:rPr lang="en-US"/>
              <a:pPr>
                <a:defRPr/>
              </a:pPr>
              <a:t>‹#›</a:t>
            </a:fld>
            <a:endParaRPr lang="en-US"/>
          </a:p>
        </p:txBody>
      </p:sp>
    </p:spTree>
    <p:extLst>
      <p:ext uri="{BB962C8B-B14F-4D97-AF65-F5344CB8AC3E}">
        <p14:creationId xmlns:p14="http://schemas.microsoft.com/office/powerpoint/2010/main" val="2244394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E26A14-0B56-8247-BBBD-F3D3A9E48334}" type="datetime1">
              <a:rPr lang="en-US"/>
              <a:pPr>
                <a:defRPr/>
              </a:pPr>
              <a:t>12/14/19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099ADF-7F10-954D-A98D-467B52857B8B}" type="slidenum">
              <a:rPr lang="en-US"/>
              <a:pPr>
                <a:defRPr/>
              </a:pPr>
              <a:t>‹#›</a:t>
            </a:fld>
            <a:endParaRPr lang="en-US"/>
          </a:p>
        </p:txBody>
      </p:sp>
    </p:spTree>
    <p:extLst>
      <p:ext uri="{BB962C8B-B14F-4D97-AF65-F5344CB8AC3E}">
        <p14:creationId xmlns:p14="http://schemas.microsoft.com/office/powerpoint/2010/main" val="2716479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310BA4-69D9-FE40-962F-A09C79363249}" type="datetime1">
              <a:rPr lang="en-US"/>
              <a:pPr>
                <a:defRPr/>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B69033-17D4-574B-8BE4-096CB38CD0CC}" type="slidenum">
              <a:rPr lang="en-US"/>
              <a:pPr>
                <a:defRPr/>
              </a:pPr>
              <a:t>‹#›</a:t>
            </a:fld>
            <a:endParaRPr lang="en-US"/>
          </a:p>
        </p:txBody>
      </p:sp>
    </p:spTree>
    <p:extLst>
      <p:ext uri="{BB962C8B-B14F-4D97-AF65-F5344CB8AC3E}">
        <p14:creationId xmlns:p14="http://schemas.microsoft.com/office/powerpoint/2010/main" val="335195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2F17E9-4360-5546-834A-C4125D2FFF99}" type="datetime1">
              <a:rPr lang="en-US"/>
              <a:pPr>
                <a:defRPr/>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F44B09-5511-8343-8FC4-311A56A49EAA}" type="slidenum">
              <a:rPr lang="en-US"/>
              <a:pPr>
                <a:defRPr/>
              </a:pPr>
              <a:t>‹#›</a:t>
            </a:fld>
            <a:endParaRPr lang="en-US"/>
          </a:p>
        </p:txBody>
      </p:sp>
    </p:spTree>
    <p:extLst>
      <p:ext uri="{BB962C8B-B14F-4D97-AF65-F5344CB8AC3E}">
        <p14:creationId xmlns:p14="http://schemas.microsoft.com/office/powerpoint/2010/main" val="105284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2491014C-8C29-9C48-98EB-F5D7DBD85F38}" type="datetime1">
              <a:rPr lang="en-US"/>
              <a:pPr>
                <a:defRPr/>
              </a:pPr>
              <a:t>12/14/19</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smtClean="0"/>
            </a:lvl1pPr>
          </a:lstStyle>
          <a:p>
            <a:pPr>
              <a:defRPr/>
            </a:pPr>
            <a:fld id="{E9089B0E-7595-1E48-B5F3-B52D08795367}" type="slidenum">
              <a:rPr lang="en-US"/>
              <a:pPr>
                <a:defRPr/>
              </a:pPr>
              <a:t>‹#›</a:t>
            </a:fld>
            <a:endParaRPr lang="en-US"/>
          </a:p>
        </p:txBody>
      </p:sp>
    </p:spTree>
    <p:extLst>
      <p:ext uri="{BB962C8B-B14F-4D97-AF65-F5344CB8AC3E}">
        <p14:creationId xmlns:p14="http://schemas.microsoft.com/office/powerpoint/2010/main" val="209882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3808337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12/14/19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1743571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latin typeface="Arial" pitchFamily="-107" charset="0"/>
                <a:ea typeface="ＭＳ Ｐゴシック" pitchFamily="-107" charset="-128"/>
                <a:cs typeface="ＭＳ Ｐゴシック" pitchFamily="-107" charset="-128"/>
              </a:defRPr>
            </a:lvl1pPr>
          </a:lstStyle>
          <a:p>
            <a:pPr defTabSz="457200">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latin typeface="Arial" pitchFamily="-107" charset="0"/>
                <a:ea typeface="ＭＳ Ｐゴシック" pitchFamily="-107" charset="-128"/>
                <a:cs typeface="ＭＳ Ｐゴシック" pitchFamily="-107" charset="-128"/>
              </a:defRPr>
            </a:lvl1pPr>
          </a:lstStyle>
          <a:p>
            <a:pPr defTabSz="457200">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smtClean="0">
                <a:solidFill>
                  <a:srgbClr val="000000"/>
                </a:solidFill>
              </a:defRPr>
            </a:lvl1pPr>
          </a:lstStyle>
          <a:p>
            <a:pPr defTabSz="457200">
              <a:defRPr/>
            </a:pPr>
            <a:fld id="{E1A8F1B6-AC51-C240-AE91-C0AA9A81AE82}" type="slidenum">
              <a:rPr lang="en-US"/>
              <a:pPr defTabSz="457200">
                <a:defRPr/>
              </a:pPr>
              <a:t>‹#›</a:t>
            </a:fld>
            <a:endParaRPr lang="en-US"/>
          </a:p>
        </p:txBody>
      </p:sp>
    </p:spTree>
    <p:extLst>
      <p:ext uri="{BB962C8B-B14F-4D97-AF65-F5344CB8AC3E}">
        <p14:creationId xmlns:p14="http://schemas.microsoft.com/office/powerpoint/2010/main" val="788752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4AA3BD2D-3447-534A-895F-2BCFBC5DDCB8}" type="slidenum">
              <a:rPr lang="en-US"/>
              <a:pPr>
                <a:defRPr/>
              </a:pPr>
              <a:t>‹#›</a:t>
            </a:fld>
            <a:endParaRPr lang="en-US"/>
          </a:p>
        </p:txBody>
      </p:sp>
    </p:spTree>
    <p:extLst>
      <p:ext uri="{BB962C8B-B14F-4D97-AF65-F5344CB8AC3E}">
        <p14:creationId xmlns:p14="http://schemas.microsoft.com/office/powerpoint/2010/main" val="17670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3772542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2D2F8AC-35E8-1F43-A639-3189D64B8FA4}" type="slidenum">
              <a:rPr lang="en-US"/>
              <a:pPr>
                <a:defRPr/>
              </a:pPr>
              <a:t>‹#›</a:t>
            </a:fld>
            <a:endParaRPr lang="en-US"/>
          </a:p>
        </p:txBody>
      </p:sp>
    </p:spTree>
    <p:extLst>
      <p:ext uri="{BB962C8B-B14F-4D97-AF65-F5344CB8AC3E}">
        <p14:creationId xmlns:p14="http://schemas.microsoft.com/office/powerpoint/2010/main" val="654326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815622-4497-B94C-BA67-72C417F37E96}" type="datetime1">
              <a:rPr lang="en-US"/>
              <a:pPr>
                <a:defRPr/>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3BD53C-2B77-E141-8EC6-39ACD380E887}" type="slidenum">
              <a:rPr lang="en-US"/>
              <a:pPr>
                <a:defRPr/>
              </a:pPr>
              <a:t>‹#›</a:t>
            </a:fld>
            <a:endParaRPr lang="en-US"/>
          </a:p>
        </p:txBody>
      </p:sp>
    </p:spTree>
    <p:extLst>
      <p:ext uri="{BB962C8B-B14F-4D97-AF65-F5344CB8AC3E}">
        <p14:creationId xmlns:p14="http://schemas.microsoft.com/office/powerpoint/2010/main" val="2812740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1018287-5573-6D41-9CDD-81D8BAF87B4F}" type="datetimeFigureOut">
              <a:rPr lang="en-US"/>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CCACA9B-75BA-7E4F-B54A-AF63F60EF1DE}" type="slidenum">
              <a:rPr lang="en-US"/>
              <a:pPr/>
              <a:t>‹#›</a:t>
            </a:fld>
            <a:endParaRPr lang="en-US"/>
          </a:p>
        </p:txBody>
      </p:sp>
    </p:spTree>
    <p:extLst>
      <p:ext uri="{BB962C8B-B14F-4D97-AF65-F5344CB8AC3E}">
        <p14:creationId xmlns:p14="http://schemas.microsoft.com/office/powerpoint/2010/main" val="3032544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0F0F584-1067-0C4D-A846-A9F7CECEC868}" type="datetimeFigureOut">
              <a:rPr lang="en-US"/>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EC48A2A-6A80-6E4E-9352-BFCBE8D77DDE}" type="slidenum">
              <a:rPr lang="en-US"/>
              <a:pPr/>
              <a:t>‹#›</a:t>
            </a:fld>
            <a:endParaRPr lang="en-US"/>
          </a:p>
        </p:txBody>
      </p:sp>
    </p:spTree>
    <p:extLst>
      <p:ext uri="{BB962C8B-B14F-4D97-AF65-F5344CB8AC3E}">
        <p14:creationId xmlns:p14="http://schemas.microsoft.com/office/powerpoint/2010/main" val="114433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D6918D5-4F19-8D45-A3A5-2843AF5FD516}" type="datetimeFigureOut">
              <a:rPr lang="en-US"/>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90C2A2D-0393-1F4D-8843-2810EDF9BD00}" type="slidenum">
              <a:rPr lang="en-US"/>
              <a:pPr/>
              <a:t>‹#›</a:t>
            </a:fld>
            <a:endParaRPr lang="en-US"/>
          </a:p>
        </p:txBody>
      </p:sp>
    </p:spTree>
    <p:extLst>
      <p:ext uri="{BB962C8B-B14F-4D97-AF65-F5344CB8AC3E}">
        <p14:creationId xmlns:p14="http://schemas.microsoft.com/office/powerpoint/2010/main" val="1555833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8861E8D-4E91-6F4B-BC05-1BE7140424E8}" type="datetimeFigureOut">
              <a:rPr lang="en-US"/>
              <a:pPr/>
              <a:t>12/14/19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F1C35F3-1802-C246-BE5E-DCA3B5301CC1}" type="slidenum">
              <a:rPr lang="en-US"/>
              <a:pPr/>
              <a:t>‹#›</a:t>
            </a:fld>
            <a:endParaRPr lang="en-US"/>
          </a:p>
        </p:txBody>
      </p:sp>
    </p:spTree>
    <p:extLst>
      <p:ext uri="{BB962C8B-B14F-4D97-AF65-F5344CB8AC3E}">
        <p14:creationId xmlns:p14="http://schemas.microsoft.com/office/powerpoint/2010/main" val="1481459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025E6B2-8899-7542-A0AB-4A62C788206B}" type="datetimeFigureOut">
              <a:rPr lang="en-US"/>
              <a:pPr/>
              <a:t>12/14/19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CFA1B639-9736-1B46-98C5-9C212F713A6C}" type="slidenum">
              <a:rPr lang="en-US"/>
              <a:pPr/>
              <a:t>‹#›</a:t>
            </a:fld>
            <a:endParaRPr lang="en-US"/>
          </a:p>
        </p:txBody>
      </p:sp>
    </p:spTree>
    <p:extLst>
      <p:ext uri="{BB962C8B-B14F-4D97-AF65-F5344CB8AC3E}">
        <p14:creationId xmlns:p14="http://schemas.microsoft.com/office/powerpoint/2010/main" val="2571092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2E65FCC-B6A4-4049-B584-55B546260704}" type="datetimeFigureOut">
              <a:rPr lang="en-US"/>
              <a:pPr/>
              <a:t>12/14/19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8369257C-C59A-EF4B-A799-FEFBA63E886D}" type="slidenum">
              <a:rPr lang="en-US"/>
              <a:pPr/>
              <a:t>‹#›</a:t>
            </a:fld>
            <a:endParaRPr lang="en-US"/>
          </a:p>
        </p:txBody>
      </p:sp>
    </p:spTree>
    <p:extLst>
      <p:ext uri="{BB962C8B-B14F-4D97-AF65-F5344CB8AC3E}">
        <p14:creationId xmlns:p14="http://schemas.microsoft.com/office/powerpoint/2010/main" val="2249534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53BEE08-DEC1-2346-8536-225496FC618F}" type="datetimeFigureOut">
              <a:rPr lang="en-US"/>
              <a:pPr/>
              <a:t>12/14/19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58C22032-0B32-214A-BD26-627B75D01C3F}" type="slidenum">
              <a:rPr lang="en-US"/>
              <a:pPr/>
              <a:t>‹#›</a:t>
            </a:fld>
            <a:endParaRPr lang="en-US"/>
          </a:p>
        </p:txBody>
      </p:sp>
    </p:spTree>
    <p:extLst>
      <p:ext uri="{BB962C8B-B14F-4D97-AF65-F5344CB8AC3E}">
        <p14:creationId xmlns:p14="http://schemas.microsoft.com/office/powerpoint/2010/main" val="2887145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5723F63-0FA0-8B4D-BF18-81A4B555B7A6}" type="datetimeFigureOut">
              <a:rPr lang="en-US"/>
              <a:pPr/>
              <a:t>12/14/19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A52757-ECE9-CA48-A055-251C220B3238}" type="slidenum">
              <a:rPr lang="en-US"/>
              <a:pPr/>
              <a:t>‹#›</a:t>
            </a:fld>
            <a:endParaRPr lang="en-US"/>
          </a:p>
        </p:txBody>
      </p:sp>
    </p:spTree>
    <p:extLst>
      <p:ext uri="{BB962C8B-B14F-4D97-AF65-F5344CB8AC3E}">
        <p14:creationId xmlns:p14="http://schemas.microsoft.com/office/powerpoint/2010/main" val="170978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212875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C3E2A7A-4750-9949-8325-084A60756626}" type="datetimeFigureOut">
              <a:rPr lang="en-US"/>
              <a:pPr/>
              <a:t>12/14/19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2554365E-9888-664D-9A61-A440D9115AF1}" type="slidenum">
              <a:rPr lang="en-US"/>
              <a:pPr/>
              <a:t>‹#›</a:t>
            </a:fld>
            <a:endParaRPr lang="en-US"/>
          </a:p>
        </p:txBody>
      </p:sp>
    </p:spTree>
    <p:extLst>
      <p:ext uri="{BB962C8B-B14F-4D97-AF65-F5344CB8AC3E}">
        <p14:creationId xmlns:p14="http://schemas.microsoft.com/office/powerpoint/2010/main" val="1128218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B497EFB-2BCE-9148-B86C-9791884844BB}" type="datetimeFigureOut">
              <a:rPr lang="en-US"/>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36D4E30-AC98-4847-AF54-455D603C8A39}" type="slidenum">
              <a:rPr lang="en-US"/>
              <a:pPr/>
              <a:t>‹#›</a:t>
            </a:fld>
            <a:endParaRPr lang="en-US"/>
          </a:p>
        </p:txBody>
      </p:sp>
    </p:spTree>
    <p:extLst>
      <p:ext uri="{BB962C8B-B14F-4D97-AF65-F5344CB8AC3E}">
        <p14:creationId xmlns:p14="http://schemas.microsoft.com/office/powerpoint/2010/main" val="1035314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85E300-7FA2-6345-8F57-F02E2C8D753D}" type="datetimeFigureOut">
              <a:rPr lang="en-US"/>
              <a:pPr/>
              <a:t>12/14/19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B884341-12D5-BB48-869E-25F25386AAB1}" type="slidenum">
              <a:rPr lang="en-US"/>
              <a:pPr/>
              <a:t>‹#›</a:t>
            </a:fld>
            <a:endParaRPr lang="en-US"/>
          </a:p>
        </p:txBody>
      </p:sp>
    </p:spTree>
    <p:extLst>
      <p:ext uri="{BB962C8B-B14F-4D97-AF65-F5344CB8AC3E}">
        <p14:creationId xmlns:p14="http://schemas.microsoft.com/office/powerpoint/2010/main" val="2429968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7E3B7A85-E23B-5643-8A85-771F7BBB32A7}" type="slidenum">
              <a:rPr lang="en-US"/>
              <a:pPr>
                <a:defRPr/>
              </a:pPr>
              <a:t>‹#›</a:t>
            </a:fld>
            <a:endParaRPr lang="en-US"/>
          </a:p>
        </p:txBody>
      </p:sp>
    </p:spTree>
    <p:extLst>
      <p:ext uri="{BB962C8B-B14F-4D97-AF65-F5344CB8AC3E}">
        <p14:creationId xmlns:p14="http://schemas.microsoft.com/office/powerpoint/2010/main" val="2350278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D147C76D-1031-F84C-8178-6021A919F917}" type="datetime1">
              <a:rPr lang="en-US"/>
              <a:pPr>
                <a:defRPr/>
              </a:pPr>
              <a:t>12/14/19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FA72C7-2665-D64F-ADAC-357F25897CAE}" type="slidenum">
              <a:rPr lang="en-US"/>
              <a:pPr>
                <a:defRPr/>
              </a:pPr>
              <a:t>‹#›</a:t>
            </a:fld>
            <a:endParaRPr lang="en-US"/>
          </a:p>
        </p:txBody>
      </p:sp>
    </p:spTree>
    <p:extLst>
      <p:ext uri="{BB962C8B-B14F-4D97-AF65-F5344CB8AC3E}">
        <p14:creationId xmlns:p14="http://schemas.microsoft.com/office/powerpoint/2010/main" val="42763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691330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080459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0393747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5952467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6457025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447183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044385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8517334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4047786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2775790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3005975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842592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248668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72309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293772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defTabSz="457200" eaLnBrk="1" hangingPunct="1">
              <a:defRPr/>
            </a:pPr>
            <a:fld id="{05654F4A-B958-544E-80BA-6C556B71E2D1}" type="slidenum">
              <a:rPr lang="en-US"/>
              <a:pPr defTabSz="457200" eaLnBrk="1" hangingPunct="1">
                <a:defRPr/>
              </a:pPr>
              <a:t>‹#›</a:t>
            </a:fld>
            <a:endParaRPr lang="en-US"/>
          </a:p>
        </p:txBody>
      </p:sp>
    </p:spTree>
    <p:extLst>
      <p:ext uri="{BB962C8B-B14F-4D97-AF65-F5344CB8AC3E}">
        <p14:creationId xmlns:p14="http://schemas.microsoft.com/office/powerpoint/2010/main" val="3815737889"/>
      </p:ext>
    </p:extLst>
  </p:cSld>
  <p:clrMap bg1="lt1" tx1="dk1" bg2="lt2" tx2="dk2" accent1="accent1" accent2="accent2" accent3="accent3" accent4="accent4" accent5="accent5" accent6="accent6" hlink="hlink" folHlink="folHlink"/>
  <p:sldLayoutIdLst>
    <p:sldLayoutId id="2147483836" r:id="rId1"/>
    <p:sldLayoutId id="214748383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91744269"/>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2920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eaLnBrk="1" hangingPunct="1">
              <a:defRPr/>
            </a:pPr>
            <a:fld id="{6835C2BA-60F0-F44E-B8B0-CAC21C53B4DF}" type="datetime1">
              <a:rPr lang="en-US"/>
              <a:pPr defTabSz="457200" eaLnBrk="1" hangingPunct="1">
                <a:defRPr/>
              </a:pPr>
              <a:t>12/14/19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defTabSz="457200"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eaLnBrk="1" hangingPunct="1">
              <a:defRPr/>
            </a:pPr>
            <a:fld id="{AB5C4127-DC54-0C42-BE4C-E421689637A0}" type="slidenum">
              <a:rPr lang="en-US"/>
              <a:pPr defTabSz="457200" eaLnBrk="1" hangingPunct="1">
                <a:defRPr/>
              </a:pPr>
              <a:t>‹#›</a:t>
            </a:fld>
            <a:endParaRPr lang="en-US"/>
          </a:p>
        </p:txBody>
      </p:sp>
    </p:spTree>
    <p:extLst>
      <p:ext uri="{BB962C8B-B14F-4D97-AF65-F5344CB8AC3E}">
        <p14:creationId xmlns:p14="http://schemas.microsoft.com/office/powerpoint/2010/main" val="2210824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defTabSz="457200" eaLnBrk="1" hangingPunct="1">
              <a:defRPr/>
            </a:pPr>
            <a:fld id="{448F158C-AE4A-EB49-8D33-A58661A367B5}" type="datetime1">
              <a:rPr lang="en-US"/>
              <a:pPr defTabSz="457200" eaLnBrk="1" hangingPunct="1">
                <a:defRPr/>
              </a:pPr>
              <a:t>12/14/19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defTabSz="457200"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defTabSz="457200" eaLnBrk="1" hangingPunct="1">
              <a:defRPr/>
            </a:pPr>
            <a:fld id="{7E1EF93A-F337-7F44-82FC-99EDEB597990}" type="slidenum">
              <a:rPr lang="en-US"/>
              <a:pPr defTabSz="457200" eaLnBrk="1" hangingPunct="1">
                <a:defRPr/>
              </a:pPr>
              <a:t>‹#›</a:t>
            </a:fld>
            <a:endParaRPr lang="en-US"/>
          </a:p>
        </p:txBody>
      </p:sp>
    </p:spTree>
    <p:extLst>
      <p:ext uri="{BB962C8B-B14F-4D97-AF65-F5344CB8AC3E}">
        <p14:creationId xmlns:p14="http://schemas.microsoft.com/office/powerpoint/2010/main" val="3854697892"/>
      </p:ext>
    </p:extLst>
  </p:cSld>
  <p:clrMap bg1="lt1" tx1="dk1" bg2="lt2" tx2="dk2" accent1="accent1" accent2="accent2" accent3="accent3" accent4="accent4" accent5="accent5" accent6="accent6" hlink="hlink" folHlink="folHlink"/>
  <p:sldLayoutIdLst>
    <p:sldLayoutId id="2147483747"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962706488"/>
      </p:ext>
    </p:extLst>
  </p:cSld>
  <p:clrMap bg1="lt1" tx1="dk1" bg2="lt2" tx2="dk2" accent1="accent1" accent2="accent2" accent3="accent3" accent4="accent4" accent5="accent5" accent6="accent6" hlink="hlink" folHlink="folHlink"/>
  <p:sldLayoutIdLst>
    <p:sldLayoutId id="2147483750" r:id="rId1"/>
    <p:sldLayoutId id="214748375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215797270"/>
      </p:ext>
    </p:extLst>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bg1"/>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bg1"/>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bg1"/>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ea typeface="ヒラギノ角ゴ Pro W3" charset="0"/>
                <a:cs typeface="ヒラギノ角ゴ Pro W3" charset="0"/>
              </a:defRPr>
            </a:lvl1pPr>
          </a:lstStyle>
          <a:p>
            <a:pPr defTabSz="457200">
              <a:defRPr/>
            </a:pPr>
            <a:fld id="{108FE75C-07C4-4A43-9E5F-EDCA81A7A8ED}" type="slidenum">
              <a:rPr lang="en-US"/>
              <a:pPr defTabSz="457200">
                <a:defRPr/>
              </a:pPr>
              <a:t>‹#›</a:t>
            </a:fld>
            <a:endParaRPr lang="en-US"/>
          </a:p>
        </p:txBody>
      </p:sp>
    </p:spTree>
    <p:extLst>
      <p:ext uri="{BB962C8B-B14F-4D97-AF65-F5344CB8AC3E}">
        <p14:creationId xmlns:p14="http://schemas.microsoft.com/office/powerpoint/2010/main" val="3993422197"/>
      </p:ext>
    </p:extLst>
  </p:cSld>
  <p:clrMap bg1="lt1" tx1="dk1" bg2="lt2" tx2="dk2" accent1="accent1" accent2="accent2" accent3="accent3" accent4="accent4" accent5="accent5" accent6="accent6" hlink="hlink" folHlink="folHlink"/>
  <p:sldLayoutIdLst>
    <p:sldLayoutId id="21474837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smtClean="0">
                <a:solidFill>
                  <a:srgbClr val="FFFFFF"/>
                </a:solidFill>
              </a:defRPr>
            </a:lvl1pPr>
          </a:lstStyle>
          <a:p>
            <a:pPr defTabSz="457200">
              <a:defRPr/>
            </a:pPr>
            <a:fld id="{8ADA2326-A1B0-854D-9FE7-50400C5C825F}" type="slidenum">
              <a:rPr lang="en-US"/>
              <a:pPr defTabSz="457200">
                <a:defRPr/>
              </a:pPr>
              <a:t>‹#›</a:t>
            </a:fld>
            <a:endParaRPr lang="en-US"/>
          </a:p>
        </p:txBody>
      </p:sp>
    </p:spTree>
    <p:extLst>
      <p:ext uri="{BB962C8B-B14F-4D97-AF65-F5344CB8AC3E}">
        <p14:creationId xmlns:p14="http://schemas.microsoft.com/office/powerpoint/2010/main" val="227854646"/>
      </p:ext>
    </p:extLst>
  </p:cSld>
  <p:clrMap bg1="lt1" tx1="dk1" bg2="lt2" tx2="dk2" accent1="accent1" accent2="accent2" accent3="accent3" accent4="accent4" accent5="accent5" accent6="accent6" hlink="hlink" folHlink="folHlink"/>
  <p:sldLayoutIdLst>
    <p:sldLayoutId id="2147483785" r:id="rId1"/>
    <p:sldLayoutId id="2147483834"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eaLnBrk="1" hangingPunct="1"/>
            <a:fld id="{375A9A50-A4C9-3147-A7E7-599BC3F64EED}" type="datetimeFigureOut">
              <a:rPr lang="en-US" smtClean="0">
                <a:latin typeface="Calibri" charset="0"/>
                <a:cs typeface="Arial" charset="0"/>
              </a:rPr>
              <a:pPr eaLnBrk="1" hangingPunct="1"/>
              <a:t>12/14/19</a:t>
            </a:fld>
            <a:endParaRPr lang="en-US">
              <a:latin typeface="Calibri"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1" hangingPunct="1"/>
            <a:fld id="{3A6B45D3-A084-1A41-9BE8-B74ADCE4916C}" type="slidenum">
              <a:rPr lang="en-US" smtClean="0">
                <a:latin typeface="Calibri" charset="0"/>
                <a:cs typeface="Arial" charset="0"/>
              </a:rPr>
              <a:pPr eaLnBrk="1" hangingPunct="1"/>
              <a:t>‹#›</a:t>
            </a:fld>
            <a:endParaRPr lang="en-US">
              <a:latin typeface="Calibri" charset="0"/>
              <a:cs typeface="Arial" charset="0"/>
            </a:endParaRPr>
          </a:p>
        </p:txBody>
      </p:sp>
    </p:spTree>
    <p:extLst>
      <p:ext uri="{BB962C8B-B14F-4D97-AF65-F5344CB8AC3E}">
        <p14:creationId xmlns:p14="http://schemas.microsoft.com/office/powerpoint/2010/main" val="241883030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themeOverride" Target="../theme/themeOverride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6.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6.xml"/><Relationship Id="rId1" Type="http://schemas.openxmlformats.org/officeDocument/2006/relationships/themeOverride" Target="../theme/themeOverride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6.xml"/><Relationship Id="rId1" Type="http://schemas.openxmlformats.org/officeDocument/2006/relationships/themeOverride" Target="../theme/themeOverride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36.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40.xml"/><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40.xml"/><Relationship Id="rId5" Type="http://schemas.openxmlformats.org/officeDocument/2006/relationships/image" Target="../media/image75.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36.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36.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9.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36.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42.xml"/><Relationship Id="rId4" Type="http://schemas.openxmlformats.org/officeDocument/2006/relationships/image" Target="../media/image86.jpg"/></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65.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iseMenon blue.jpg"/>
          <p:cNvPicPr>
            <a:picLocks noChangeAspect="1"/>
          </p:cNvPicPr>
          <p:nvPr/>
        </p:nvPicPr>
        <p:blipFill rotWithShape="1">
          <a:blip r:embed="rId3">
            <a:extLst>
              <a:ext uri="{28A0092B-C50C-407E-A947-70E740481C1C}">
                <a14:useLocalDpi xmlns:a14="http://schemas.microsoft.com/office/drawing/2010/main" val="0"/>
              </a:ext>
            </a:extLst>
          </a:blip>
          <a:srcRect l="916" t="1223" r="1303"/>
          <a:stretch/>
        </p:blipFill>
        <p:spPr bwMode="auto">
          <a:xfrm>
            <a:off x="36252" y="27384"/>
            <a:ext cx="907225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r>
              <a:rPr lang="en-US" sz="7200" dirty="0"/>
              <a:t>Worship Irony</a:t>
            </a:r>
          </a:p>
        </p:txBody>
      </p:sp>
      <p:sp>
        <p:nvSpPr>
          <p:cNvPr id="3" name="Subtitle 2"/>
          <p:cNvSpPr>
            <a:spLocks noGrp="1"/>
          </p:cNvSpPr>
          <p:nvPr>
            <p:ph type="subTitle" idx="1"/>
          </p:nvPr>
        </p:nvSpPr>
        <p:spPr>
          <a:xfrm>
            <a:off x="0" y="6480720"/>
            <a:ext cx="9144000" cy="476672"/>
          </a:xfrm>
          <a:solidFill>
            <a:schemeClr val="tx1"/>
          </a:solidFill>
        </p:spPr>
        <p:txBody>
          <a:bodyPr/>
          <a:lstStyle/>
          <a:p>
            <a:r>
              <a:rPr lang="en-US" sz="1800" dirty="0"/>
              <a:t>Rick Griffith • Crossroads International Church • BibleStudyDownloads.org</a:t>
            </a:r>
          </a:p>
        </p:txBody>
      </p:sp>
      <p:sp>
        <p:nvSpPr>
          <p:cNvPr id="5" name="Title 1"/>
          <p:cNvSpPr txBox="1">
            <a:spLocks/>
          </p:cNvSpPr>
          <p:nvPr/>
        </p:nvSpPr>
        <p:spPr bwMode="auto">
          <a:xfrm>
            <a:off x="0" y="1412776"/>
            <a:ext cx="9144000" cy="10801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i="1" dirty="0"/>
              <a:t>Matthew 2:1-12</a:t>
            </a:r>
          </a:p>
        </p:txBody>
      </p:sp>
    </p:spTree>
    <p:extLst>
      <p:ext uri="{BB962C8B-B14F-4D97-AF65-F5344CB8AC3E}">
        <p14:creationId xmlns:p14="http://schemas.microsoft.com/office/powerpoint/2010/main" val="39129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1155" cy="5805264"/>
          </a:xfrm>
          <a:prstGeom prst="rect">
            <a:avLst/>
          </a:prstGeom>
        </p:spPr>
      </p:pic>
      <p:sp>
        <p:nvSpPr>
          <p:cNvPr id="16387" name="Title 1"/>
          <p:cNvSpPr>
            <a:spLocks noGrp="1"/>
          </p:cNvSpPr>
          <p:nvPr>
            <p:ph type="ctrTitle"/>
          </p:nvPr>
        </p:nvSpPr>
        <p:spPr>
          <a:xfrm>
            <a:off x="0" y="5343351"/>
            <a:ext cx="9144000" cy="1470025"/>
          </a:xfrm>
          <a:effectLst>
            <a:outerShdw blurRad="63500" dist="35921" dir="2700000" algn="ctr" rotWithShape="0">
              <a:srgbClr val="000000">
                <a:alpha val="74998"/>
              </a:srgbClr>
            </a:outerShdw>
          </a:effectLst>
        </p:spPr>
        <p:txBody>
          <a:bodyPr/>
          <a:lstStyle/>
          <a:p>
            <a:pPr eaLnBrk="1" hangingPunct="1">
              <a:defRPr/>
            </a:pPr>
            <a:r>
              <a:rPr lang="en-US" sz="6600" dirty="0">
                <a:solidFill>
                  <a:srgbClr val="FFFFFF"/>
                </a:solidFill>
                <a:latin typeface="Monotype Corsiva" charset="0"/>
                <a:ea typeface="ＭＳ Ｐゴシック" charset="0"/>
                <a:cs typeface="Monotype Corsiva" charset="0"/>
              </a:rPr>
              <a:t>Who were these wise guys?</a:t>
            </a:r>
            <a:endParaRPr lang="en-US" b="1" dirty="0">
              <a:solidFill>
                <a:schemeClr val="bg1"/>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5766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18.jpg"/>
          <p:cNvPicPr>
            <a:picLocks noChangeAspect="1"/>
          </p:cNvPicPr>
          <p:nvPr/>
        </p:nvPicPr>
        <p:blipFill rotWithShape="1">
          <a:blip r:embed="rId3">
            <a:extLst>
              <a:ext uri="{28A0092B-C50C-407E-A947-70E740481C1C}">
                <a14:useLocalDpi xmlns:a14="http://schemas.microsoft.com/office/drawing/2010/main" val="0"/>
              </a:ext>
            </a:extLst>
          </a:blip>
          <a:srcRect t="7535" r="8966"/>
          <a:stretch/>
        </p:blipFill>
        <p:spPr bwMode="auto">
          <a:xfrm>
            <a:off x="-1" y="-107836"/>
            <a:ext cx="9144001" cy="6965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5" name="Rectangle 2"/>
          <p:cNvSpPr>
            <a:spLocks noGrp="1" noChangeArrowheads="1"/>
          </p:cNvSpPr>
          <p:nvPr>
            <p:ph type="ctrTitle"/>
          </p:nvPr>
        </p:nvSpPr>
        <p:spPr>
          <a:xfrm>
            <a:off x="609600" y="-103212"/>
            <a:ext cx="7772400" cy="723900"/>
          </a:xfrm>
          <a:noFill/>
          <a:ln>
            <a:noFill/>
          </a:ln>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glow rad="101600">
                    <a:schemeClr val="tx1"/>
                  </a:glow>
                </a:effectLst>
                <a:latin typeface="Monotype Corsiva" charset="0"/>
                <a:ea typeface="ＭＳ Ｐゴシック" charset="0"/>
                <a:cs typeface="ＭＳ Ｐゴシック" charset="0"/>
              </a:rPr>
              <a:t>Wise men came from the East</a:t>
            </a:r>
            <a:endParaRPr lang="en-US" sz="2400" dirty="0">
              <a:solidFill>
                <a:srgbClr val="FFFFFF"/>
              </a:solidFill>
              <a:effectLst>
                <a:glow rad="101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284984"/>
            <a:ext cx="3456384"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eaLnBrk="1" hangingPunct="1"/>
            <a:r>
              <a:rPr lang="en-US" sz="5400" dirty="0">
                <a:solidFill>
                  <a:srgbClr val="FFFFFF"/>
                </a:solidFill>
                <a:effectLst>
                  <a:glow rad="101600">
                    <a:schemeClr val="tx1"/>
                  </a:glow>
                </a:effectLst>
                <a:latin typeface="Monotype Corsiva" charset="0"/>
                <a:ea typeface="ＭＳ Ｐゴシック" charset="0"/>
                <a:cs typeface="ＭＳ Ｐゴシック" charset="0"/>
              </a:rPr>
              <a:t>Balthasar from Arabia</a:t>
            </a:r>
            <a:endParaRPr lang="en-US" sz="2400" dirty="0">
              <a:solidFill>
                <a:srgbClr val="FFFFFF"/>
              </a:solidFill>
              <a:effectLst>
                <a:glow rad="1016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635896" y="2636912"/>
            <a:ext cx="3739952"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eaLnBrk="1" hangingPunct="1"/>
            <a:r>
              <a:rPr lang="en-US" sz="5400" dirty="0">
                <a:solidFill>
                  <a:srgbClr val="FFFFFF"/>
                </a:solidFill>
                <a:effectLst>
                  <a:glow rad="101600">
                    <a:schemeClr val="tx1"/>
                  </a:glow>
                </a:effectLst>
                <a:latin typeface="Monotype Corsiva" charset="0"/>
                <a:ea typeface="ＭＳ Ｐゴシック" charset="0"/>
                <a:cs typeface="ＭＳ Ｐゴシック" charset="0"/>
              </a:rPr>
              <a:t>Melchior from Persia</a:t>
            </a:r>
            <a:endParaRPr lang="en-US" sz="2400" dirty="0">
              <a:solidFill>
                <a:srgbClr val="FFFFFF"/>
              </a:solidFill>
              <a:effectLst>
                <a:glow rad="1016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580112" y="4509120"/>
            <a:ext cx="3667944"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eaLnBrk="1" hangingPunct="1"/>
            <a:r>
              <a:rPr lang="en-US" sz="5400" dirty="0">
                <a:solidFill>
                  <a:srgbClr val="FFFFFF"/>
                </a:solidFill>
                <a:effectLst>
                  <a:glow rad="101600">
                    <a:schemeClr val="tx1"/>
                  </a:glow>
                </a:effectLst>
                <a:latin typeface="Monotype Corsiva" charset="0"/>
                <a:ea typeface="ＭＳ Ｐゴシック" charset="0"/>
                <a:cs typeface="ＭＳ Ｐゴシック" charset="0"/>
              </a:rPr>
              <a:t>Gasper </a:t>
            </a:r>
            <a:endParaRPr lang="en-US" sz="2400" dirty="0">
              <a:solidFill>
                <a:srgbClr val="FFFFFF"/>
              </a:solidFill>
              <a:effectLst>
                <a:glow rad="101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1104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3" descr="wise me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0" name="Title 1"/>
          <p:cNvSpPr>
            <a:spLocks noGrp="1"/>
          </p:cNvSpPr>
          <p:nvPr>
            <p:ph type="title"/>
          </p:nvPr>
        </p:nvSpPr>
        <p:spPr/>
        <p:txBody>
          <a:bodyPr/>
          <a:lstStyle/>
          <a:p>
            <a:pPr algn="r"/>
            <a:r>
              <a:rPr lang="en-US" sz="7200" dirty="0">
                <a:solidFill>
                  <a:srgbClr val="FFFFFF"/>
                </a:solidFill>
                <a:latin typeface="Monotype Corsiva" charset="0"/>
                <a:ea typeface="ＭＳ Ｐゴシック" charset="0"/>
                <a:cs typeface="Monotype Corsiva" charset="0"/>
              </a:rPr>
              <a:t>Wise Men from the East</a:t>
            </a:r>
          </a:p>
        </p:txBody>
      </p:sp>
      <p:sp>
        <p:nvSpPr>
          <p:cNvPr id="4" name="Title 1"/>
          <p:cNvSpPr txBox="1">
            <a:spLocks/>
          </p:cNvSpPr>
          <p:nvPr/>
        </p:nvSpPr>
        <p:spPr bwMode="auto">
          <a:xfrm>
            <a:off x="0" y="552636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4000" b="1" dirty="0">
                <a:solidFill>
                  <a:srgbClr val="FFFFFF"/>
                </a:solidFill>
                <a:latin typeface="Arial"/>
                <a:ea typeface="ＭＳ Ｐゴシック" charset="0"/>
                <a:cs typeface="Arial"/>
              </a:rPr>
              <a:t>"Magicians" (Dan. 1:20) in Babylon from Media who interpreted dreams</a:t>
            </a:r>
          </a:p>
        </p:txBody>
      </p:sp>
    </p:spTree>
    <p:extLst>
      <p:ext uri="{BB962C8B-B14F-4D97-AF65-F5344CB8AC3E}">
        <p14:creationId xmlns:p14="http://schemas.microsoft.com/office/powerpoint/2010/main" val="876640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descr="Bablyon Stars.jpg"/>
          <p:cNvPicPr>
            <a:picLocks noChangeAspect="1"/>
          </p:cNvPicPr>
          <p:nvPr/>
        </p:nvPicPr>
        <p:blipFill>
          <a:blip r:embed="rId2">
            <a:extLst>
              <a:ext uri="{28A0092B-C50C-407E-A947-70E740481C1C}">
                <a14:useLocalDpi xmlns:a14="http://schemas.microsoft.com/office/drawing/2010/main" val="0"/>
              </a:ext>
            </a:extLst>
          </a:blip>
          <a:srcRect r="10516"/>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itle 1"/>
          <p:cNvSpPr>
            <a:spLocks noGrp="1"/>
          </p:cNvSpPr>
          <p:nvPr>
            <p:ph type="title"/>
          </p:nvPr>
        </p:nvSpPr>
        <p:spPr/>
        <p:txBody>
          <a:bodyPr/>
          <a:lstStyle/>
          <a:p>
            <a:pPr algn="l"/>
            <a:r>
              <a:rPr lang="en-US" sz="5400" b="1" dirty="0">
                <a:solidFill>
                  <a:srgbClr val="FFFFFF"/>
                </a:solidFill>
                <a:latin typeface="Arial"/>
                <a:ea typeface="ＭＳ Ｐゴシック" charset="0"/>
                <a:cs typeface="Arial"/>
              </a:rPr>
              <a:t>NT Usage</a:t>
            </a:r>
          </a:p>
        </p:txBody>
      </p:sp>
      <p:sp>
        <p:nvSpPr>
          <p:cNvPr id="4" name="Title 1"/>
          <p:cNvSpPr txBox="1">
            <a:spLocks/>
          </p:cNvSpPr>
          <p:nvPr/>
        </p:nvSpPr>
        <p:spPr bwMode="auto">
          <a:xfrm>
            <a:off x="0" y="2132856"/>
            <a:ext cx="9144000" cy="4536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4000" b="1" dirty="0">
                <a:solidFill>
                  <a:srgbClr val="FFFFFF"/>
                </a:solidFill>
                <a:effectLst>
                  <a:glow rad="101600">
                    <a:schemeClr val="tx1"/>
                  </a:glow>
                </a:effectLst>
                <a:latin typeface="Arial"/>
                <a:ea typeface="ＭＳ Ｐゴシック" charset="0"/>
                <a:cs typeface="Arial"/>
              </a:rPr>
              <a:t>"In later centuries down to NT times, the term loosely covered a wide variety of men interested in dreams, astrology, magic, books thought to contain mysterious references to the future and the like" </a:t>
            </a:r>
            <a:br>
              <a:rPr lang="en-US" sz="4000" b="1" dirty="0">
                <a:solidFill>
                  <a:srgbClr val="FFFFFF"/>
                </a:solidFill>
                <a:effectLst>
                  <a:glow rad="101600">
                    <a:schemeClr val="tx1"/>
                  </a:glow>
                </a:effectLst>
                <a:latin typeface="Arial"/>
                <a:ea typeface="ＭＳ Ｐゴシック" charset="0"/>
                <a:cs typeface="Arial"/>
              </a:rPr>
            </a:br>
            <a:r>
              <a:rPr lang="en-US" sz="4000" b="1" dirty="0">
                <a:solidFill>
                  <a:srgbClr val="FFFFFF"/>
                </a:solidFill>
                <a:effectLst>
                  <a:glow rad="101600">
                    <a:schemeClr val="tx1"/>
                  </a:glow>
                </a:effectLst>
                <a:latin typeface="Arial"/>
                <a:ea typeface="ＭＳ Ｐゴシック" charset="0"/>
                <a:cs typeface="Arial"/>
              </a:rPr>
              <a:t>(</a:t>
            </a:r>
            <a:r>
              <a:rPr lang="en-US" sz="4000" b="1" i="1" dirty="0">
                <a:solidFill>
                  <a:srgbClr val="FFFFFF"/>
                </a:solidFill>
                <a:effectLst>
                  <a:glow rad="101600">
                    <a:schemeClr val="tx1"/>
                  </a:glow>
                </a:effectLst>
                <a:latin typeface="Arial"/>
                <a:ea typeface="ＭＳ Ｐゴシック" charset="0"/>
                <a:cs typeface="Arial"/>
              </a:rPr>
              <a:t>Expositors Bible Commentary</a:t>
            </a:r>
            <a:r>
              <a:rPr lang="en-US" sz="4000" b="1" dirty="0">
                <a:solidFill>
                  <a:srgbClr val="FFFFFF"/>
                </a:solidFill>
                <a:effectLst>
                  <a:glow rad="101600">
                    <a:schemeClr val="tx1"/>
                  </a:glow>
                </a:effectLst>
                <a:latin typeface="Arial"/>
                <a:ea typeface="ＭＳ Ｐゴシック" charset="0"/>
                <a:cs typeface="Arial"/>
              </a:rPr>
              <a:t>)</a:t>
            </a:r>
          </a:p>
        </p:txBody>
      </p:sp>
    </p:spTree>
    <p:extLst>
      <p:ext uri="{BB962C8B-B14F-4D97-AF65-F5344CB8AC3E}">
        <p14:creationId xmlns:p14="http://schemas.microsoft.com/office/powerpoint/2010/main" val="174543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769" t="8887" r="10232" b="1114"/>
          <a:stretch/>
        </p:blipFill>
        <p:spPr>
          <a:xfrm>
            <a:off x="1" y="-1"/>
            <a:ext cx="9144000" cy="6858001"/>
          </a:xfrm>
          <a:prstGeom prst="rect">
            <a:avLst/>
          </a:prstGeom>
        </p:spPr>
      </p:pic>
      <p:sp>
        <p:nvSpPr>
          <p:cNvPr id="225282" name="Title 1"/>
          <p:cNvSpPr>
            <a:spLocks noGrp="1"/>
          </p:cNvSpPr>
          <p:nvPr>
            <p:ph type="title"/>
          </p:nvPr>
        </p:nvSpPr>
        <p:spPr>
          <a:xfrm>
            <a:off x="107504" y="260648"/>
            <a:ext cx="3024336" cy="562074"/>
          </a:xfrm>
        </p:spPr>
        <p:txBody>
          <a:bodyPr/>
          <a:lstStyle/>
          <a:p>
            <a:pPr algn="l"/>
            <a:r>
              <a:rPr lang="en-US" b="1" dirty="0">
                <a:solidFill>
                  <a:srgbClr val="FFFFFF"/>
                </a:solidFill>
                <a:effectLst>
                  <a:glow rad="165100">
                    <a:schemeClr val="tx1"/>
                  </a:glow>
                </a:effectLst>
                <a:latin typeface="Arial"/>
                <a:ea typeface="ＭＳ Ｐゴシック" charset="0"/>
                <a:cs typeface="Arial"/>
              </a:rPr>
              <a:t>AD 1000</a:t>
            </a:r>
          </a:p>
        </p:txBody>
      </p:sp>
      <p:sp>
        <p:nvSpPr>
          <p:cNvPr id="4" name="Title 1"/>
          <p:cNvSpPr txBox="1">
            <a:spLocks/>
          </p:cNvSpPr>
          <p:nvPr/>
        </p:nvSpPr>
        <p:spPr bwMode="auto">
          <a:xfrm>
            <a:off x="179511" y="2132856"/>
            <a:ext cx="8964487" cy="4810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3200" b="1" dirty="0">
                <a:solidFill>
                  <a:srgbClr val="FFFFFF"/>
                </a:solidFill>
                <a:effectLst>
                  <a:glow rad="165100">
                    <a:schemeClr val="tx1"/>
                  </a:glow>
                </a:effectLst>
                <a:latin typeface="Arial"/>
                <a:ea typeface="ＭＳ Ｐゴシック" charset="0"/>
                <a:cs typeface="Arial"/>
              </a:rPr>
              <a:t>Marco Polo even claimed to have visited their tombs a thousand years after Christ in Iran: "In Persia is the city of Saba, from which the Three Magi set out and in this city they are buried, in three very large and beautiful monuments, side by side. And above them there is a square building, beautifully kept. The bodies are still entire, with hair and beard remaining" (Book i).</a:t>
            </a:r>
          </a:p>
        </p:txBody>
      </p:sp>
    </p:spTree>
    <p:extLst>
      <p:ext uri="{BB962C8B-B14F-4D97-AF65-F5344CB8AC3E}">
        <p14:creationId xmlns:p14="http://schemas.microsoft.com/office/powerpoint/2010/main" val="347741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6312" y="4797152"/>
            <a:ext cx="5331792" cy="1556791"/>
          </a:xfrm>
        </p:spPr>
        <p:txBody>
          <a:bodyPr/>
          <a:lstStyle/>
          <a:p>
            <a:r>
              <a:rPr lang="en-US" b="1" dirty="0"/>
              <a:t>How did they know about the birth of Christ?</a:t>
            </a:r>
          </a:p>
        </p:txBody>
      </p:sp>
    </p:spTree>
    <p:extLst>
      <p:ext uri="{BB962C8B-B14F-4D97-AF65-F5344CB8AC3E}">
        <p14:creationId xmlns:p14="http://schemas.microsoft.com/office/powerpoint/2010/main" val="8903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TheProphesiedOneP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232" y="31039"/>
            <a:ext cx="3958208" cy="2259683"/>
          </a:xfrm>
        </p:spPr>
        <p:txBody>
          <a:bodyPr/>
          <a:lstStyle/>
          <a:p>
            <a:r>
              <a:rPr lang="en-US" sz="4800" b="1" i="1" dirty="0"/>
              <a:t>What kind of star was it?</a:t>
            </a:r>
          </a:p>
        </p:txBody>
      </p:sp>
    </p:spTree>
    <p:extLst>
      <p:ext uri="{BB962C8B-B14F-4D97-AF65-F5344CB8AC3E}">
        <p14:creationId xmlns:p14="http://schemas.microsoft.com/office/powerpoint/2010/main" val="363584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b="21380"/>
          <a:stretch/>
        </p:blipFill>
        <p:spPr>
          <a:xfrm>
            <a:off x="-1" y="-99392"/>
            <a:ext cx="9179281" cy="6960819"/>
          </a:xfrm>
          <a:prstGeom prst="rect">
            <a:avLst/>
          </a:prstGeom>
        </p:spPr>
      </p:pic>
      <p:sp>
        <p:nvSpPr>
          <p:cNvPr id="16387" name="Title 1"/>
          <p:cNvSpPr>
            <a:spLocks noGrp="1"/>
          </p:cNvSpPr>
          <p:nvPr>
            <p:ph type="ctrTitle"/>
          </p:nvPr>
        </p:nvSpPr>
        <p:spPr>
          <a:xfrm>
            <a:off x="-19091" y="0"/>
            <a:ext cx="9144000" cy="1052736"/>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Jupiter + Saturn?</a:t>
            </a:r>
            <a:endParaRPr lang="en-US" b="1" dirty="0">
              <a:solidFill>
                <a:schemeClr val="bg1"/>
              </a:solidFill>
              <a:latin typeface="Monotype Corsiva" charset="0"/>
              <a:ea typeface="ＭＳ Ｐゴシック" charset="0"/>
              <a:cs typeface="Monotype Corsiva" charset="0"/>
            </a:endParaRPr>
          </a:p>
        </p:txBody>
      </p:sp>
      <p:pic>
        <p:nvPicPr>
          <p:cNvPr id="6" name="Picture 5"/>
          <p:cNvPicPr>
            <a:picLocks noChangeAspect="1"/>
          </p:cNvPicPr>
          <p:nvPr/>
        </p:nvPicPr>
        <p:blipFill rotWithShape="1">
          <a:blip r:embed="rId4"/>
          <a:srcRect t="80725"/>
          <a:stretch/>
        </p:blipFill>
        <p:spPr>
          <a:xfrm>
            <a:off x="971600" y="7236920"/>
            <a:ext cx="7110132" cy="1321888"/>
          </a:xfrm>
          <a:prstGeom prst="rect">
            <a:avLst/>
          </a:prstGeom>
        </p:spPr>
      </p:pic>
      <p:sp>
        <p:nvSpPr>
          <p:cNvPr id="7" name="Title 1"/>
          <p:cNvSpPr txBox="1">
            <a:spLocks/>
          </p:cNvSpPr>
          <p:nvPr/>
        </p:nvSpPr>
        <p:spPr bwMode="auto">
          <a:xfrm>
            <a:off x="-108520" y="5805264"/>
            <a:ext cx="9144000" cy="10527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dirty="0">
                <a:solidFill>
                  <a:schemeClr val="bg1"/>
                </a:solidFill>
                <a:latin typeface="Arial"/>
                <a:ea typeface="ＭＳ Ｐゴシック" charset="0"/>
                <a:cs typeface="Arial"/>
              </a:rPr>
              <a:t>Planet locations in 6 BC</a:t>
            </a:r>
            <a:endParaRPr lang="en-US" sz="20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90838330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111"/>
          <a:stretch/>
        </p:blipFill>
        <p:spPr>
          <a:xfrm>
            <a:off x="0" y="0"/>
            <a:ext cx="9144000" cy="6858000"/>
          </a:xfrm>
          <a:prstGeom prst="rect">
            <a:avLst/>
          </a:prstGeom>
        </p:spPr>
      </p:pic>
      <p:sp>
        <p:nvSpPr>
          <p:cNvPr id="16387" name="Title 1"/>
          <p:cNvSpPr>
            <a:spLocks noGrp="1"/>
          </p:cNvSpPr>
          <p:nvPr>
            <p:ph type="ctrTitle"/>
          </p:nvPr>
        </p:nvSpPr>
        <p:spPr>
          <a:xfrm>
            <a:off x="-19091" y="144016"/>
            <a:ext cx="9144000" cy="16288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Comet, Supernova, Another Planetary Conjunction?</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1679" y="5245790"/>
            <a:ext cx="9161412" cy="1628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4000" b="1" dirty="0">
                <a:solidFill>
                  <a:schemeClr val="bg1"/>
                </a:solidFill>
                <a:latin typeface="Arial"/>
                <a:ea typeface="ＭＳ Ｐゴシック" charset="0"/>
                <a:cs typeface="Arial"/>
              </a:rPr>
              <a:t>But the text says it was a star!</a:t>
            </a:r>
            <a:endParaRPr lang="en-US" sz="24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3622296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SonOfHighestb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itle 2"/>
          <p:cNvSpPr>
            <a:spLocks noGrp="1"/>
          </p:cNvSpPr>
          <p:nvPr>
            <p:ph type="ctrTitle"/>
          </p:nvPr>
        </p:nvSpPr>
        <p:spPr>
          <a:xfrm>
            <a:off x="228600" y="0"/>
            <a:ext cx="7772400" cy="1066800"/>
          </a:xfrm>
          <a:effectLst/>
        </p:spPr>
        <p:txBody>
          <a:bodyPr/>
          <a:lstStyle/>
          <a:p>
            <a:pPr>
              <a:defRPr/>
            </a:pPr>
            <a:r>
              <a:rPr lang="en-US" sz="5400" b="1" i="1" dirty="0">
                <a:solidFill>
                  <a:schemeClr val="bg1"/>
                </a:solidFill>
                <a:effectLst>
                  <a:outerShdw blurRad="50800" dist="76200" dir="2700000" algn="tl" rotWithShape="0">
                    <a:srgbClr val="000000"/>
                  </a:outerShdw>
                </a:effectLst>
                <a:latin typeface="Creampuff" charset="0"/>
                <a:ea typeface="ＭＳ Ｐゴシック" charset="0"/>
                <a:cs typeface="Creampuff" charset="0"/>
              </a:rPr>
              <a:t>A Miraculous Star</a:t>
            </a:r>
          </a:p>
        </p:txBody>
      </p:sp>
      <p:sp>
        <p:nvSpPr>
          <p:cNvPr id="4" name="Rectangle 3"/>
          <p:cNvSpPr txBox="1">
            <a:spLocks noChangeArrowheads="1"/>
          </p:cNvSpPr>
          <p:nvPr/>
        </p:nvSpPr>
        <p:spPr bwMode="auto">
          <a:xfrm>
            <a:off x="467544" y="2276872"/>
            <a:ext cx="8676456" cy="2903984"/>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spcBef>
                <a:spcPct val="20000"/>
              </a:spcBef>
              <a:buFont typeface="Arial"/>
              <a:buChar char="•"/>
              <a:defRPr/>
            </a:pPr>
            <a:r>
              <a:rPr lang="en-US" sz="4000" b="1" i="1" dirty="0">
                <a:solidFill>
                  <a:srgbClr val="FFFFFF"/>
                </a:solidFill>
                <a:effectLst>
                  <a:outerShdw blurRad="50800" dist="76200" dir="2700000" algn="tl" rotWithShape="0">
                    <a:srgbClr val="000000"/>
                  </a:outerShdw>
                </a:effectLst>
                <a:latin typeface="Aramis Italic" charset="0"/>
              </a:rPr>
              <a:t>Led to house (2:9)</a:t>
            </a:r>
          </a:p>
          <a:p>
            <a:pPr marL="571500" indent="-571500">
              <a:spcBef>
                <a:spcPct val="20000"/>
              </a:spcBef>
              <a:buFont typeface="Arial"/>
              <a:buChar char="•"/>
              <a:defRPr/>
            </a:pPr>
            <a:r>
              <a:rPr lang="en-US" sz="4000" b="1" i="1" dirty="0">
                <a:solidFill>
                  <a:srgbClr val="FFFFFF"/>
                </a:solidFill>
                <a:effectLst>
                  <a:outerShdw blurRad="50800" dist="76200" dir="2700000" algn="tl" rotWithShape="0">
                    <a:srgbClr val="000000"/>
                  </a:outerShdw>
                </a:effectLst>
                <a:latin typeface="Aramis Italic" charset="0"/>
              </a:rPr>
              <a:t>Seen only by magi</a:t>
            </a:r>
          </a:p>
          <a:p>
            <a:pPr marL="571500" indent="-571500">
              <a:spcBef>
                <a:spcPct val="20000"/>
              </a:spcBef>
              <a:buFont typeface="Arial"/>
              <a:buChar char="•"/>
              <a:defRPr/>
            </a:pPr>
            <a:r>
              <a:rPr lang="en-US" sz="4000" b="1" i="1" dirty="0">
                <a:solidFill>
                  <a:srgbClr val="FFFFFF"/>
                </a:solidFill>
                <a:effectLst>
                  <a:outerShdw blurRad="50800" dist="76200" dir="2700000" algn="tl" rotWithShape="0">
                    <a:srgbClr val="000000"/>
                  </a:outerShdw>
                </a:effectLst>
                <a:latin typeface="Aramis Italic" charset="0"/>
              </a:rPr>
              <a:t>Reappeared (2:10)</a:t>
            </a:r>
            <a:endParaRPr lang="en-US" sz="4000" b="1" i="1" dirty="0">
              <a:solidFill>
                <a:srgbClr val="000000"/>
              </a:solidFill>
              <a:effectLst>
                <a:outerShdw blurRad="50800" dist="76200" dir="2700000" algn="tl" rotWithShape="0">
                  <a:srgbClr val="000000"/>
                </a:outerShdw>
              </a:effectLst>
              <a:latin typeface="Aramis Italic" charset="0"/>
            </a:endParaRPr>
          </a:p>
        </p:txBody>
      </p:sp>
    </p:spTree>
    <p:extLst>
      <p:ext uri="{BB962C8B-B14F-4D97-AF65-F5344CB8AC3E}">
        <p14:creationId xmlns:p14="http://schemas.microsoft.com/office/powerpoint/2010/main" val="5466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In your small group…</a:t>
            </a: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342900" indent="-342900" eaLnBrk="1" hangingPunct="1">
              <a:spcBef>
                <a:spcPct val="20000"/>
              </a:spcBef>
              <a:buFontTx/>
              <a:buChar char="•"/>
              <a:defRPr/>
            </a:pPr>
            <a:r>
              <a:rPr lang="en-US" sz="3200" b="1" kern="0" dirty="0">
                <a:solidFill>
                  <a:srgbClr val="FFFFFF"/>
                </a:solidFill>
                <a:latin typeface="Arial"/>
                <a:ea typeface="ＭＳ Ｐゴシック" charset="-128"/>
                <a:cs typeface="ＭＳ Ｐゴシック" charset="-128"/>
              </a:rPr>
              <a:t>Matthew presents Christ as King of Israel.  Do you think Christians today have a hard time thinking of Christ as King?</a:t>
            </a:r>
          </a:p>
          <a:p>
            <a:pPr marL="342900" indent="-342900" eaLnBrk="1" hangingPunct="1">
              <a:spcBef>
                <a:spcPct val="20000"/>
              </a:spcBef>
              <a:buFontTx/>
              <a:buChar char="•"/>
              <a:defRPr/>
            </a:pPr>
            <a:endParaRPr lang="en-US" sz="3200" b="1" kern="0" dirty="0">
              <a:solidFill>
                <a:srgbClr val="FFFFFF"/>
              </a:solidFill>
              <a:latin typeface="Arial"/>
              <a:ea typeface="ＭＳ Ｐゴシック" charset="-128"/>
              <a:cs typeface="ＭＳ Ｐゴシック" charset="-128"/>
            </a:endParaRPr>
          </a:p>
          <a:p>
            <a:pPr marL="342900" indent="-342900" eaLnBrk="1" hangingPunct="1">
              <a:spcBef>
                <a:spcPct val="20000"/>
              </a:spcBef>
              <a:buFontTx/>
              <a:buChar char="•"/>
              <a:defRPr/>
            </a:pPr>
            <a:r>
              <a:rPr lang="en-US" sz="3200" b="1" kern="0" dirty="0">
                <a:solidFill>
                  <a:srgbClr val="FFFFFF"/>
                </a:solidFill>
                <a:latin typeface="Arial"/>
                <a:ea typeface="ＭＳ Ｐゴシック" charset="-128"/>
                <a:cs typeface="ＭＳ Ｐゴシック" charset="-128"/>
              </a:rPr>
              <a:t>Why or why not?</a:t>
            </a:r>
          </a:p>
        </p:txBody>
      </p:sp>
    </p:spTree>
    <p:extLst>
      <p:ext uri="{BB962C8B-B14F-4D97-AF65-F5344CB8AC3E}">
        <p14:creationId xmlns:p14="http://schemas.microsoft.com/office/powerpoint/2010/main" val="3267696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3wise1.jpg"/>
          <p:cNvPicPr>
            <a:picLocks noChangeAspect="1"/>
          </p:cNvPicPr>
          <p:nvPr/>
        </p:nvPicPr>
        <p:blipFill rotWithShape="1">
          <a:blip r:embed="rId3">
            <a:extLst>
              <a:ext uri="{28A0092B-C50C-407E-A947-70E740481C1C}">
                <a14:useLocalDpi xmlns:a14="http://schemas.microsoft.com/office/drawing/2010/main" val="0"/>
              </a:ext>
            </a:extLst>
          </a:blip>
          <a:srcRect l="2085" t="3681" r="2342" b="3317"/>
          <a:stretch/>
        </p:blipFill>
        <p:spPr bwMode="auto">
          <a:xfrm>
            <a:off x="-1" y="764705"/>
            <a:ext cx="9208037" cy="609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Title 1"/>
          <p:cNvSpPr>
            <a:spLocks noGrp="1"/>
          </p:cNvSpPr>
          <p:nvPr>
            <p:ph type="title"/>
          </p:nvPr>
        </p:nvSpPr>
        <p:spPr>
          <a:xfrm>
            <a:off x="0" y="6018222"/>
            <a:ext cx="9144000" cy="839778"/>
          </a:xfrm>
          <a:solidFill>
            <a:schemeClr val="tx1"/>
          </a:solidFill>
        </p:spPr>
        <p:txBody>
          <a:bodyPr/>
          <a:lstStyle/>
          <a:p>
            <a:r>
              <a:rPr lang="en-US" sz="3600" b="1" dirty="0">
                <a:solidFill>
                  <a:srgbClr val="FFFFFF"/>
                </a:solidFill>
                <a:latin typeface="Arial"/>
                <a:ea typeface="ＭＳ Ｐゴシック" charset="0"/>
                <a:cs typeface="Arial"/>
              </a:rPr>
              <a:t>Pagan scholars worshipped the King!</a:t>
            </a:r>
          </a:p>
        </p:txBody>
      </p:sp>
      <p:sp>
        <p:nvSpPr>
          <p:cNvPr id="4" name="Title 1"/>
          <p:cNvSpPr txBox="1">
            <a:spLocks/>
          </p:cNvSpPr>
          <p:nvPr/>
        </p:nvSpPr>
        <p:spPr bwMode="auto">
          <a:xfrm>
            <a:off x="0" y="-27384"/>
            <a:ext cx="9144000" cy="8397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3600" b="1" dirty="0">
                <a:solidFill>
                  <a:srgbClr val="FFFFFF"/>
                </a:solidFill>
                <a:latin typeface="Arial"/>
                <a:ea typeface="ＭＳ Ｐゴシック" charset="0"/>
                <a:cs typeface="Arial"/>
              </a:rPr>
              <a:t>The Point</a:t>
            </a:r>
          </a:p>
        </p:txBody>
      </p:sp>
    </p:spTree>
    <p:extLst>
      <p:ext uri="{BB962C8B-B14F-4D97-AF65-F5344CB8AC3E}">
        <p14:creationId xmlns:p14="http://schemas.microsoft.com/office/powerpoint/2010/main" val="319026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5"/>
          <p:cNvSpPr>
            <a:spLocks noChangeArrowheads="1"/>
          </p:cNvSpPr>
          <p:nvPr/>
        </p:nvSpPr>
        <p:spPr bwMode="auto">
          <a:xfrm>
            <a:off x="0" y="0"/>
            <a:ext cx="9144000" cy="6858000"/>
          </a:xfrm>
          <a:prstGeom prst="rect">
            <a:avLst/>
          </a:prstGeom>
          <a:solidFill>
            <a:srgbClr val="0116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98" name="Rectangle 2"/>
          <p:cNvSpPr>
            <a:spLocks noGrp="1" noChangeArrowheads="1"/>
          </p:cNvSpPr>
          <p:nvPr>
            <p:ph type="ctrTitle"/>
          </p:nvPr>
        </p:nvSpPr>
        <p:spPr>
          <a:xfrm>
            <a:off x="3995936" y="-171400"/>
            <a:ext cx="5148064" cy="3212976"/>
          </a:xfrm>
          <a:effectLst/>
        </p:spPr>
        <p:txBody>
          <a:bodyPr/>
          <a:lstStyle/>
          <a:p>
            <a:pPr eaLnBrk="1" hangingPunct="1">
              <a:defRPr/>
            </a:pPr>
            <a:r>
              <a:rPr lang="en-US" sz="6000" b="1" dirty="0">
                <a:effectLst>
                  <a:outerShdw blurRad="50800" dist="88900" dir="2700000" algn="tl" rotWithShape="0">
                    <a:srgbClr val="000000"/>
                  </a:outerShdw>
                </a:effectLst>
              </a:rPr>
              <a:t>Is God getting your attention?</a:t>
            </a:r>
          </a:p>
        </p:txBody>
      </p:sp>
      <p:pic>
        <p:nvPicPr>
          <p:cNvPr id="116739" name="Picture 4" descr="Nativity Star Stained Glass Clipart-1"/>
          <p:cNvPicPr>
            <a:picLocks noChangeAspect="1" noChangeArrowheads="1"/>
          </p:cNvPicPr>
          <p:nvPr/>
        </p:nvPicPr>
        <p:blipFill>
          <a:blip r:embed="rId3">
            <a:extLst>
              <a:ext uri="{28A0092B-C50C-407E-A947-70E740481C1C}">
                <a14:useLocalDpi xmlns:a14="http://schemas.microsoft.com/office/drawing/2010/main" val="0"/>
              </a:ext>
            </a:extLst>
          </a:blip>
          <a:srcRect l="1852" r="1851"/>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AutoShape 6"/>
          <p:cNvSpPr>
            <a:spLocks noChangeArrowheads="1"/>
          </p:cNvSpPr>
          <p:nvPr/>
        </p:nvSpPr>
        <p:spPr bwMode="auto">
          <a:xfrm rot="2477620">
            <a:off x="2876550" y="3657600"/>
            <a:ext cx="1905000" cy="76200"/>
          </a:xfrm>
          <a:prstGeom prst="flowChartTerminator">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6741" name="AutoShape 8"/>
          <p:cNvSpPr>
            <a:spLocks noChangeArrowheads="1"/>
          </p:cNvSpPr>
          <p:nvPr/>
        </p:nvSpPr>
        <p:spPr bwMode="auto">
          <a:xfrm rot="74767">
            <a:off x="3657600" y="1978025"/>
            <a:ext cx="1447800" cy="82550"/>
          </a:xfrm>
          <a:prstGeom prst="flowChartTerminator">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8" name="Rectangle 3"/>
          <p:cNvSpPr txBox="1">
            <a:spLocks noChangeArrowheads="1"/>
          </p:cNvSpPr>
          <p:nvPr/>
        </p:nvSpPr>
        <p:spPr bwMode="auto">
          <a:xfrm>
            <a:off x="4644008" y="3356992"/>
            <a:ext cx="4427984" cy="2903984"/>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spcBef>
                <a:spcPct val="20000"/>
              </a:spcBef>
              <a:buFont typeface="Arial"/>
              <a:buChar char="•"/>
              <a:defRPr/>
            </a:pPr>
            <a:r>
              <a:rPr lang="en-US" sz="4000" b="1" dirty="0">
                <a:solidFill>
                  <a:srgbClr val="FFFFFF"/>
                </a:solidFill>
                <a:effectLst>
                  <a:outerShdw blurRad="50800" dist="88900" dir="2700000" algn="tl" rotWithShape="0">
                    <a:srgbClr val="000000"/>
                  </a:outerShdw>
                </a:effectLst>
                <a:latin typeface="Aramis Italic" charset="0"/>
              </a:rPr>
              <a:t>Word</a:t>
            </a:r>
          </a:p>
          <a:p>
            <a:pPr marL="571500" indent="-571500">
              <a:spcBef>
                <a:spcPct val="20000"/>
              </a:spcBef>
              <a:buFont typeface="Arial"/>
              <a:buChar char="•"/>
              <a:defRPr/>
            </a:pPr>
            <a:r>
              <a:rPr lang="en-US" sz="4000" b="1" dirty="0">
                <a:solidFill>
                  <a:srgbClr val="FFFFFF"/>
                </a:solidFill>
                <a:effectLst>
                  <a:outerShdw blurRad="50800" dist="88900" dir="2700000" algn="tl" rotWithShape="0">
                    <a:srgbClr val="000000"/>
                  </a:outerShdw>
                </a:effectLst>
                <a:latin typeface="Aramis Italic" charset="0"/>
              </a:rPr>
              <a:t>Christians</a:t>
            </a:r>
          </a:p>
          <a:p>
            <a:pPr marL="571500" indent="-571500">
              <a:spcBef>
                <a:spcPct val="20000"/>
              </a:spcBef>
              <a:buFont typeface="Arial"/>
              <a:buChar char="•"/>
              <a:defRPr/>
            </a:pPr>
            <a:r>
              <a:rPr lang="en-US" sz="4000" b="1" dirty="0">
                <a:solidFill>
                  <a:srgbClr val="FFFFFF"/>
                </a:solidFill>
                <a:effectLst>
                  <a:outerShdw blurRad="50800" dist="88900" dir="2700000" algn="tl" rotWithShape="0">
                    <a:srgbClr val="000000"/>
                  </a:outerShdw>
                </a:effectLst>
                <a:latin typeface="Aramis Italic" charset="0"/>
              </a:rPr>
              <a:t>Are you responding?</a:t>
            </a:r>
            <a:endParaRPr lang="en-US" sz="4000" b="1" dirty="0">
              <a:solidFill>
                <a:srgbClr val="000000"/>
              </a:solidFill>
              <a:effectLst>
                <a:outerShdw blurRad="50800" dist="88900" dir="2700000" algn="tl" rotWithShape="0">
                  <a:srgbClr val="000000"/>
                </a:outerShdw>
              </a:effectLst>
              <a:latin typeface="Aramis Italic" charset="0"/>
            </a:endParaRPr>
          </a:p>
        </p:txBody>
      </p:sp>
    </p:spTree>
    <p:extLst>
      <p:ext uri="{BB962C8B-B14F-4D97-AF65-F5344CB8AC3E}">
        <p14:creationId xmlns:p14="http://schemas.microsoft.com/office/powerpoint/2010/main" val="321113530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camels3wisem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Title 1"/>
          <p:cNvSpPr>
            <a:spLocks noGrp="1"/>
          </p:cNvSpPr>
          <p:nvPr>
            <p:ph type="title"/>
          </p:nvPr>
        </p:nvSpPr>
        <p:spPr>
          <a:xfrm>
            <a:off x="0" y="274638"/>
            <a:ext cx="8892480" cy="3874442"/>
          </a:xfrm>
        </p:spPr>
        <p:txBody>
          <a:bodyPr/>
          <a:lstStyle/>
          <a:p>
            <a:pPr marL="658813" indent="-658813" algn="l"/>
            <a:r>
              <a:rPr lang="en-US" sz="5400" b="1" i="1" dirty="0">
                <a:solidFill>
                  <a:srgbClr val="FFFFFF"/>
                </a:solidFill>
                <a:effectLst>
                  <a:outerShdw blurRad="50800" dist="76200" dir="2700000" algn="tl" rotWithShape="0">
                    <a:srgbClr val="000000"/>
                  </a:outerShdw>
                </a:effectLst>
                <a:latin typeface="Arial"/>
                <a:ea typeface="ＭＳ Ｐゴシック" charset="0"/>
                <a:cs typeface="Arial"/>
              </a:rPr>
              <a:t>I.	Magi whom we wouldn't expect to worship Christ </a:t>
            </a:r>
            <a:r>
              <a:rPr lang="en-US" sz="5400" b="1" i="1" dirty="0">
                <a:solidFill>
                  <a:srgbClr val="FFFF00"/>
                </a:solidFill>
                <a:effectLst>
                  <a:outerShdw blurRad="50800" dist="76200" dir="2700000" algn="tl" rotWithShape="0">
                    <a:srgbClr val="000000"/>
                  </a:outerShdw>
                </a:effectLst>
                <a:latin typeface="Arial"/>
                <a:ea typeface="ＭＳ Ｐゴシック" charset="0"/>
                <a:cs typeface="Arial"/>
              </a:rPr>
              <a:t>worshipped</a:t>
            </a:r>
            <a:r>
              <a:rPr lang="en-US" sz="5400" b="1" i="1" dirty="0">
                <a:solidFill>
                  <a:srgbClr val="FFFFFF"/>
                </a:solidFill>
                <a:effectLst>
                  <a:outerShdw blurRad="50800" dist="76200" dir="2700000" algn="tl" rotWithShape="0">
                    <a:srgbClr val="000000"/>
                  </a:outerShdw>
                </a:effectLst>
                <a:latin typeface="Arial"/>
                <a:ea typeface="ＭＳ Ｐゴシック" charset="0"/>
                <a:cs typeface="Arial"/>
              </a:rPr>
              <a:t> Him as King (2:1-2). </a:t>
            </a:r>
          </a:p>
        </p:txBody>
      </p:sp>
    </p:spTree>
    <p:extLst>
      <p:ext uri="{BB962C8B-B14F-4D97-AF65-F5344CB8AC3E}">
        <p14:creationId xmlns:p14="http://schemas.microsoft.com/office/powerpoint/2010/main" val="3847648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8"/>
            <a:ext cx="7772400" cy="4176463"/>
          </a:xfrm>
          <a:noFill/>
          <a:ln>
            <a:noFill/>
          </a:ln>
        </p:spPr>
        <p:txBody>
          <a:bodyPr vert="horz" wrap="square" lIns="91440" tIns="45720" rIns="91440" bIns="45720" numCol="1" anchor="ctr" anchorCtr="0" compatLnSpc="1">
            <a:prstTxWarp prst="textNoShape">
              <a:avLst/>
            </a:prstTxWarp>
          </a:bodyPr>
          <a:lstStyle/>
          <a:p>
            <a:pPr marL="898525" indent="-898525" algn="l" defTabSz="457200"/>
            <a:r>
              <a:rPr lang="en-US" sz="5400" b="1" i="1" kern="1200" dirty="0">
                <a:solidFill>
                  <a:srgbClr val="FFFFFF"/>
                </a:solidFill>
                <a:effectLst>
                  <a:outerShdw blurRad="50800" dist="76200" dir="2700000" algn="tl" rotWithShape="0">
                    <a:srgbClr val="000000"/>
                  </a:outerShdw>
                </a:effectLst>
                <a:latin typeface="Arial"/>
                <a:ea typeface="ＭＳ Ｐゴシック" charset="0"/>
                <a:cs typeface="Arial"/>
              </a:rPr>
              <a:t>II.	Those whom you would expect to worship Christ </a:t>
            </a:r>
            <a:r>
              <a:rPr lang="en-US" sz="5400" b="1" i="1" kern="1200" dirty="0">
                <a:solidFill>
                  <a:srgbClr val="FFFF00"/>
                </a:solidFill>
                <a:effectLst>
                  <a:outerShdw blurRad="50800" dist="76200" dir="2700000" algn="tl" rotWithShape="0">
                    <a:srgbClr val="000000"/>
                  </a:outerShdw>
                </a:effectLst>
                <a:latin typeface="Arial"/>
                <a:ea typeface="ＭＳ Ｐゴシック" charset="0"/>
                <a:cs typeface="Arial"/>
              </a:rPr>
              <a:t>rejected</a:t>
            </a:r>
            <a:r>
              <a:rPr lang="en-US" sz="5400" b="1" i="1" kern="1200" dirty="0">
                <a:solidFill>
                  <a:srgbClr val="FFFFFF"/>
                </a:solidFill>
                <a:effectLst>
                  <a:outerShdw blurRad="50800" dist="76200" dir="2700000" algn="tl" rotWithShape="0">
                    <a:srgbClr val="000000"/>
                  </a:outerShdw>
                </a:effectLst>
                <a:latin typeface="Arial"/>
                <a:ea typeface="ＭＳ Ｐゴシック" charset="0"/>
                <a:cs typeface="Arial"/>
              </a:rPr>
              <a:t> Him (2:3-8). </a:t>
            </a:r>
          </a:p>
        </p:txBody>
      </p:sp>
    </p:spTree>
    <p:extLst>
      <p:ext uri="{BB962C8B-B14F-4D97-AF65-F5344CB8AC3E}">
        <p14:creationId xmlns:p14="http://schemas.microsoft.com/office/powerpoint/2010/main" val="956987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6387" name="Title 1"/>
          <p:cNvSpPr>
            <a:spLocks noGrp="1"/>
          </p:cNvSpPr>
          <p:nvPr>
            <p:ph type="ctrTitle"/>
          </p:nvPr>
        </p:nvSpPr>
        <p:spPr>
          <a:xfrm>
            <a:off x="13074" y="-15483"/>
            <a:ext cx="7772400" cy="1212235"/>
          </a:xfrm>
          <a:effectLst>
            <a:outerShdw blurRad="63500" dist="35921" dir="2700000" algn="ctr" rotWithShape="0">
              <a:srgbClr val="000000">
                <a:alpha val="74998"/>
              </a:srgbClr>
            </a:outerShdw>
          </a:effectLst>
        </p:spPr>
        <p:txBody>
          <a:bodyPr/>
          <a:lstStyle/>
          <a:p>
            <a:pPr algn="l" eaLnBrk="1" hangingPunct="1">
              <a:defRPr/>
            </a:pPr>
            <a:r>
              <a:rPr lang="en-US" sz="6600" b="1" dirty="0">
                <a:solidFill>
                  <a:srgbClr val="000000"/>
                </a:solidFill>
                <a:latin typeface="Monotype Corsiva" charset="0"/>
                <a:ea typeface="ＭＳ Ｐゴシック" charset="0"/>
                <a:cs typeface="Monotype Corsiva" charset="0"/>
              </a:rPr>
              <a:t>Herod</a:t>
            </a:r>
            <a:endParaRPr lang="en-US" b="1" dirty="0">
              <a:solidFill>
                <a:srgbClr val="000000"/>
              </a:solidFill>
              <a:latin typeface="Monotype Corsiva" charset="0"/>
              <a:ea typeface="ＭＳ Ｐゴシック" charset="0"/>
              <a:cs typeface="Monotype Corsiva" charset="0"/>
            </a:endParaRPr>
          </a:p>
        </p:txBody>
      </p:sp>
      <p:sp>
        <p:nvSpPr>
          <p:cNvPr id="2" name="Rectangle 1"/>
          <p:cNvSpPr/>
          <p:nvPr/>
        </p:nvSpPr>
        <p:spPr>
          <a:xfrm>
            <a:off x="0" y="2348880"/>
            <a:ext cx="4572000" cy="3785652"/>
          </a:xfrm>
          <a:prstGeom prst="rect">
            <a:avLst/>
          </a:prstGeom>
          <a:noFill/>
          <a:ln>
            <a:noFill/>
          </a:ln>
        </p:spPr>
        <p:txBody>
          <a:bodyPr vert="horz" wrap="square" lIns="91440" tIns="45720" rIns="91440" bIns="45720" numCol="1" anchor="ctr" anchorCtr="0" compatLnSpc="1">
            <a:prstTxWarp prst="textNoShape">
              <a:avLst/>
            </a:prstTxWarp>
          </a:bodyPr>
          <a:lstStyle/>
          <a:p>
            <a:pPr algn="ctr" defTabSz="457200"/>
            <a:r>
              <a:rPr lang="en-US" sz="4000" b="1" dirty="0">
                <a:solidFill>
                  <a:srgbClr val="FFFFFF"/>
                </a:solidFill>
                <a:effectLst>
                  <a:glow rad="101600">
                    <a:schemeClr val="tx1"/>
                  </a:glow>
                </a:effectLst>
                <a:latin typeface="Arial"/>
                <a:cs typeface="Arial"/>
              </a:rPr>
              <a:t>"King Herod was deeply disturbed when he heard this, as was everyone in Jerusalem" </a:t>
            </a:r>
            <a:br>
              <a:rPr lang="en-US" sz="4000" b="1" dirty="0">
                <a:solidFill>
                  <a:srgbClr val="FFFFFF"/>
                </a:solidFill>
                <a:effectLst>
                  <a:glow rad="101600">
                    <a:schemeClr val="tx1"/>
                  </a:glow>
                </a:effectLst>
                <a:latin typeface="Arial"/>
                <a:cs typeface="Arial"/>
              </a:rPr>
            </a:br>
            <a:r>
              <a:rPr lang="en-US" sz="4000" b="1" dirty="0">
                <a:solidFill>
                  <a:srgbClr val="FFFFFF"/>
                </a:solidFill>
                <a:effectLst>
                  <a:glow rad="101600">
                    <a:schemeClr val="tx1"/>
                  </a:glow>
                </a:effectLst>
                <a:latin typeface="Arial"/>
                <a:cs typeface="Arial"/>
              </a:rPr>
              <a:t>(2:2 </a:t>
            </a:r>
            <a:r>
              <a:rPr lang="en-US" sz="3600" b="1" dirty="0">
                <a:solidFill>
                  <a:srgbClr val="FFFFFF"/>
                </a:solidFill>
                <a:effectLst>
                  <a:glow rad="101600">
                    <a:schemeClr val="tx1"/>
                  </a:glow>
                </a:effectLst>
                <a:latin typeface="Arial"/>
                <a:cs typeface="Arial"/>
              </a:rPr>
              <a:t>NLT</a:t>
            </a:r>
            <a:r>
              <a:rPr lang="en-US" sz="4000" b="1" dirty="0">
                <a:solidFill>
                  <a:srgbClr val="FFFFFF"/>
                </a:solidFill>
                <a:effectLst>
                  <a:glow rad="101600">
                    <a:schemeClr val="tx1"/>
                  </a:glow>
                </a:effectLst>
                <a:latin typeface="Arial"/>
                <a:cs typeface="Arial"/>
              </a:rPr>
              <a:t>)</a:t>
            </a:r>
          </a:p>
        </p:txBody>
      </p:sp>
    </p:spTree>
    <p:extLst>
      <p:ext uri="{BB962C8B-B14F-4D97-AF65-F5344CB8AC3E}">
        <p14:creationId xmlns:p14="http://schemas.microsoft.com/office/powerpoint/2010/main" val="345034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87624" y="0"/>
            <a:ext cx="6858000" cy="6858000"/>
          </a:xfrm>
          <a:prstGeom prst="rect">
            <a:avLst/>
          </a:prstGeom>
        </p:spPr>
      </p:pic>
      <p:sp>
        <p:nvSpPr>
          <p:cNvPr id="16387" name="Title 1"/>
          <p:cNvSpPr>
            <a:spLocks noGrp="1"/>
          </p:cNvSpPr>
          <p:nvPr>
            <p:ph type="ctrTitle"/>
          </p:nvPr>
        </p:nvSpPr>
        <p:spPr>
          <a:xfrm>
            <a:off x="5508104" y="1412776"/>
            <a:ext cx="2520280" cy="2664296"/>
          </a:xfrm>
          <a:effectLst>
            <a:outerShdw blurRad="63500" dist="35921" dir="2700000" algn="ctr" rotWithShape="0">
              <a:srgbClr val="000000">
                <a:alpha val="74998"/>
              </a:srgbClr>
            </a:outerShdw>
          </a:effectLst>
        </p:spPr>
        <p:txBody>
          <a:bodyPr anchor="t"/>
          <a:lstStyle/>
          <a:p>
            <a:pPr algn="l" eaLnBrk="1" hangingPunct="1">
              <a:defRPr/>
            </a:pPr>
            <a:r>
              <a:rPr lang="en-US" sz="6600" b="1" dirty="0">
                <a:solidFill>
                  <a:srgbClr val="000000"/>
                </a:solidFill>
                <a:latin typeface="Monotype Corsiva" charset="0"/>
                <a:ea typeface="ＭＳ Ｐゴシック" charset="0"/>
                <a:cs typeface="Monotype Corsiva" charset="0"/>
              </a:rPr>
              <a:t>Herod</a:t>
            </a:r>
            <a:endParaRPr lang="en-US" b="1" dirty="0">
              <a:solidFill>
                <a:srgbClr val="000000"/>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41036043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364546" name="Picture 2" descr="Christmas Shun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5498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Orchard Road Christmas</a:t>
            </a:r>
          </a:p>
        </p:txBody>
      </p:sp>
      <p:pic>
        <p:nvPicPr>
          <p:cNvPr id="368642" name="Picture 3" descr="Orchard Road Christm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4758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p:cNvSpPr>
            <a:spLocks noGrp="1"/>
          </p:cNvSpPr>
          <p:nvPr>
            <p:ph type="title" idx="4294967295"/>
          </p:nvPr>
        </p:nvSpPr>
        <p:spPr>
          <a:xfrm>
            <a:off x="467544" y="-1274358"/>
            <a:ext cx="8229600" cy="1143000"/>
          </a:xfrm>
        </p:spPr>
        <p:txBody>
          <a:bodyPr/>
          <a:lstStyle/>
          <a:p>
            <a:pPr eaLnBrk="1" hangingPunct="1"/>
            <a:r>
              <a:rPr lang="en-US" dirty="0">
                <a:latin typeface="Calibri" charset="0"/>
                <a:ea typeface="ＭＳ Ｐゴシック" charset="0"/>
                <a:cs typeface="ＭＳ Ｐゴシック" charset="0"/>
              </a:rPr>
              <a:t>Santa</a:t>
            </a:r>
          </a:p>
        </p:txBody>
      </p:sp>
      <p:pic>
        <p:nvPicPr>
          <p:cNvPr id="2" name="Picture 1"/>
          <p:cNvPicPr>
            <a:picLocks noChangeAspect="1"/>
          </p:cNvPicPr>
          <p:nvPr/>
        </p:nvPicPr>
        <p:blipFill>
          <a:blip r:embed="rId3"/>
          <a:stretch>
            <a:fillRect/>
          </a:stretch>
        </p:blipFill>
        <p:spPr>
          <a:xfrm>
            <a:off x="-36512" y="-27384"/>
            <a:ext cx="9324528" cy="6158686"/>
          </a:xfrm>
          <a:prstGeom prst="rect">
            <a:avLst/>
          </a:prstGeom>
        </p:spPr>
      </p:pic>
    </p:spTree>
    <p:extLst>
      <p:ext uri="{BB962C8B-B14F-4D97-AF65-F5344CB8AC3E}">
        <p14:creationId xmlns:p14="http://schemas.microsoft.com/office/powerpoint/2010/main" val="190550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p:cNvSpPr>
            <a:spLocks noGrp="1"/>
          </p:cNvSpPr>
          <p:nvPr>
            <p:ph type="title" idx="4294967295"/>
          </p:nvPr>
        </p:nvSpPr>
        <p:spPr>
          <a:xfrm>
            <a:off x="467544" y="-1274358"/>
            <a:ext cx="8229600" cy="1143000"/>
          </a:xfrm>
        </p:spPr>
        <p:txBody>
          <a:bodyPr/>
          <a:lstStyle/>
          <a:p>
            <a:pPr eaLnBrk="1" hangingPunct="1"/>
            <a:r>
              <a:rPr lang="en-US" dirty="0">
                <a:latin typeface="Calibri" charset="0"/>
                <a:ea typeface="ＭＳ Ｐゴシック" charset="0"/>
                <a:cs typeface="ＭＳ Ｐゴシック" charset="0"/>
              </a:rPr>
              <a:t>Santa</a:t>
            </a:r>
          </a:p>
        </p:txBody>
      </p:sp>
      <p:pic>
        <p:nvPicPr>
          <p:cNvPr id="3" name="Picture 2"/>
          <p:cNvPicPr>
            <a:picLocks noChangeAspect="1"/>
          </p:cNvPicPr>
          <p:nvPr/>
        </p:nvPicPr>
        <p:blipFill rotWithShape="1">
          <a:blip r:embed="rId3"/>
          <a:srcRect l="7117" r="3860"/>
          <a:stretch/>
        </p:blipFill>
        <p:spPr>
          <a:xfrm>
            <a:off x="0" y="-9242"/>
            <a:ext cx="9144000" cy="6867241"/>
          </a:xfrm>
          <a:prstGeom prst="rect">
            <a:avLst/>
          </a:prstGeom>
        </p:spPr>
      </p:pic>
    </p:spTree>
    <p:extLst>
      <p:ext uri="{BB962C8B-B14F-4D97-AF65-F5344CB8AC3E}">
        <p14:creationId xmlns:p14="http://schemas.microsoft.com/office/powerpoint/2010/main" val="192510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5580063" y="0"/>
            <a:ext cx="3563937" cy="2708275"/>
          </a:xfrm>
          <a:effectLst>
            <a:outerShdw blurRad="50800" dist="38100" dir="2700000">
              <a:srgbClr val="000000">
                <a:alpha val="43000"/>
              </a:srgbClr>
            </a:outerShdw>
          </a:effectLst>
        </p:spPr>
        <p:txBody>
          <a:bodyPr/>
          <a:lstStyle/>
          <a:p>
            <a:pPr eaLnBrk="1" hangingPunct="1">
              <a:defRPr/>
            </a:pPr>
            <a:r>
              <a:rPr lang="en-US" dirty="0">
                <a:solidFill>
                  <a:schemeClr val="bg1"/>
                </a:solidFill>
                <a:latin typeface="Arial" charset="0"/>
                <a:ea typeface="ＭＳ Ｐゴシック" charset="0"/>
                <a:cs typeface="ＭＳ Ｐゴシック" charset="0"/>
              </a:rPr>
              <a:t>The Demise of Monarchies</a:t>
            </a:r>
          </a:p>
        </p:txBody>
      </p:sp>
      <p:grpSp>
        <p:nvGrpSpPr>
          <p:cNvPr id="217090" name="Group 12"/>
          <p:cNvGrpSpPr>
            <a:grpSpLocks/>
          </p:cNvGrpSpPr>
          <p:nvPr/>
        </p:nvGrpSpPr>
        <p:grpSpPr bwMode="auto">
          <a:xfrm>
            <a:off x="0" y="0"/>
            <a:ext cx="5724525" cy="3644900"/>
            <a:chOff x="0" y="1"/>
            <a:chExt cx="5724128" cy="3645023"/>
          </a:xfrm>
        </p:grpSpPr>
        <p:pic>
          <p:nvPicPr>
            <p:cNvPr id="217097" name="Picture 2" descr="Screen Shot 2012-08-22 at 1.58.2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5447"/>
              <a:ext cx="5724128" cy="290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Rectangle 2"/>
            <p:cNvSpPr txBox="1">
              <a:spLocks noChangeArrowheads="1"/>
            </p:cNvSpPr>
            <p:nvPr/>
          </p:nvSpPr>
          <p:spPr bwMode="auto">
            <a:xfrm>
              <a:off x="0" y="1"/>
              <a:ext cx="5724128" cy="8367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00000"/>
                  </a:solidFill>
                </a:rPr>
                <a:t>Monarchies in 1900</a:t>
              </a:r>
            </a:p>
          </p:txBody>
        </p:sp>
      </p:grpSp>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Arial Black"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00000"/>
                    </a:solidFill>
                  </a:rPr>
                  <a:t>Monarchies in 2000</a:t>
                </a: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4" name="Picture 8" descr="monarc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429250"/>
              <a:ext cx="2162175"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914427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p:cNvSpPr>
            <a:spLocks noGrp="1"/>
          </p:cNvSpPr>
          <p:nvPr>
            <p:ph type="title" idx="4294967295"/>
          </p:nvPr>
        </p:nvSpPr>
        <p:spPr>
          <a:xfrm>
            <a:off x="467544" y="-1274358"/>
            <a:ext cx="8229600" cy="1143000"/>
          </a:xfrm>
        </p:spPr>
        <p:txBody>
          <a:bodyPr/>
          <a:lstStyle/>
          <a:p>
            <a:pPr eaLnBrk="1" hangingPunct="1"/>
            <a:r>
              <a:rPr lang="en-US" dirty="0">
                <a:latin typeface="Calibri" charset="0"/>
                <a:ea typeface="ＭＳ Ｐゴシック" charset="0"/>
                <a:cs typeface="ＭＳ Ｐゴシック" charset="0"/>
              </a:rPr>
              <a:t>Santa</a:t>
            </a:r>
          </a:p>
        </p:txBody>
      </p:sp>
      <p:pic>
        <p:nvPicPr>
          <p:cNvPr id="2" name="Picture 1"/>
          <p:cNvPicPr>
            <a:picLocks noChangeAspect="1"/>
          </p:cNvPicPr>
          <p:nvPr/>
        </p:nvPicPr>
        <p:blipFill rotWithShape="1">
          <a:blip r:embed="rId3"/>
          <a:srcRect l="360" r="9492"/>
          <a:stretch/>
        </p:blipFill>
        <p:spPr>
          <a:xfrm>
            <a:off x="1" y="1026"/>
            <a:ext cx="9144000" cy="6856974"/>
          </a:xfrm>
          <a:prstGeom prst="rect">
            <a:avLst/>
          </a:prstGeom>
        </p:spPr>
      </p:pic>
    </p:spTree>
    <p:extLst>
      <p:ext uri="{BB962C8B-B14F-4D97-AF65-F5344CB8AC3E}">
        <p14:creationId xmlns:p14="http://schemas.microsoft.com/office/powerpoint/2010/main" val="1723788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006" r="16725"/>
          <a:stretch/>
        </p:blipFill>
        <p:spPr>
          <a:xfrm>
            <a:off x="1" y="0"/>
            <a:ext cx="9144000" cy="6858000"/>
          </a:xfrm>
          <a:prstGeom prst="rect">
            <a:avLst/>
          </a:prstGeom>
        </p:spPr>
      </p:pic>
      <p:sp>
        <p:nvSpPr>
          <p:cNvPr id="368641" name="Rectangle 4"/>
          <p:cNvSpPr>
            <a:spLocks noGrp="1"/>
          </p:cNvSpPr>
          <p:nvPr>
            <p:ph type="title" idx="4294967295"/>
          </p:nvPr>
        </p:nvSpPr>
        <p:spPr>
          <a:xfrm>
            <a:off x="467544" y="-1274358"/>
            <a:ext cx="8229600" cy="1143000"/>
          </a:xfrm>
        </p:spPr>
        <p:txBody>
          <a:bodyPr/>
          <a:lstStyle/>
          <a:p>
            <a:pPr eaLnBrk="1" hangingPunct="1"/>
            <a:r>
              <a:rPr lang="en-US" dirty="0">
                <a:latin typeface="Calibri" charset="0"/>
                <a:ea typeface="ＭＳ Ｐゴシック" charset="0"/>
                <a:cs typeface="ＭＳ Ｐゴシック" charset="0"/>
              </a:rPr>
              <a:t>Santa</a:t>
            </a:r>
          </a:p>
        </p:txBody>
      </p:sp>
    </p:spTree>
    <p:extLst>
      <p:ext uri="{BB962C8B-B14F-4D97-AF65-F5344CB8AC3E}">
        <p14:creationId xmlns:p14="http://schemas.microsoft.com/office/powerpoint/2010/main" val="1167767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3366"/>
            <a:ext cx="9144000" cy="5160645"/>
          </a:xfrm>
          <a:prstGeom prst="rect">
            <a:avLst/>
          </a:prstGeom>
        </p:spPr>
      </p:pic>
      <p:sp>
        <p:nvSpPr>
          <p:cNvPr id="16387" name="Title 1"/>
          <p:cNvSpPr>
            <a:spLocks noGrp="1"/>
          </p:cNvSpPr>
          <p:nvPr>
            <p:ph type="ctrTitle"/>
          </p:nvPr>
        </p:nvSpPr>
        <p:spPr>
          <a:xfrm>
            <a:off x="1" y="5194010"/>
            <a:ext cx="9146576" cy="1619365"/>
          </a:xfrm>
          <a:effectLst/>
        </p:spPr>
        <p:txBody>
          <a:bodyPr/>
          <a:lstStyle/>
          <a:p>
            <a:pPr eaLnBrk="1" hangingPunct="1">
              <a:lnSpc>
                <a:spcPct val="80000"/>
              </a:lnSpc>
              <a:defRPr/>
            </a:pPr>
            <a:r>
              <a:rPr lang="en-US" sz="7200" dirty="0">
                <a:solidFill>
                  <a:schemeClr val="bg1"/>
                </a:solidFill>
                <a:effectLst>
                  <a:glow rad="152400">
                    <a:schemeClr val="tx1"/>
                  </a:glow>
                </a:effectLst>
                <a:latin typeface="Monotype Corsiva" charset="0"/>
                <a:ea typeface="ＭＳ Ｐゴシック" charset="0"/>
                <a:cs typeface="Monotype Corsiva" charset="0"/>
              </a:rPr>
              <a:t>Feeling threatened causes us to reject but…</a:t>
            </a:r>
            <a:endParaRPr lang="en-US" sz="4800" dirty="0">
              <a:solidFill>
                <a:schemeClr val="bg1"/>
              </a:solidFill>
              <a:effectLst>
                <a:glow rad="152400">
                  <a:schemeClr val="tx1"/>
                </a:glo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2083049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5149645"/>
          </a:xfrm>
          <a:prstGeom prst="rect">
            <a:avLst/>
          </a:prstGeom>
        </p:spPr>
      </p:pic>
      <p:sp>
        <p:nvSpPr>
          <p:cNvPr id="16387" name="Title 1"/>
          <p:cNvSpPr>
            <a:spLocks noGrp="1"/>
          </p:cNvSpPr>
          <p:nvPr>
            <p:ph type="ctrTitle"/>
          </p:nvPr>
        </p:nvSpPr>
        <p:spPr>
          <a:xfrm>
            <a:off x="1" y="5517232"/>
            <a:ext cx="9146576" cy="792088"/>
          </a:xfrm>
          <a:effectLst/>
        </p:spPr>
        <p:txBody>
          <a:bodyPr/>
          <a:lstStyle/>
          <a:p>
            <a:pPr eaLnBrk="1" hangingPunct="1">
              <a:defRPr/>
            </a:pPr>
            <a:r>
              <a:rPr lang="en-US" sz="5400" b="1" dirty="0">
                <a:solidFill>
                  <a:schemeClr val="bg1"/>
                </a:solidFill>
                <a:effectLst>
                  <a:glow rad="152400">
                    <a:schemeClr val="tx1"/>
                  </a:glow>
                </a:effectLst>
                <a:latin typeface="Arial"/>
                <a:ea typeface="ＭＳ Ｐゴシック" charset="0"/>
                <a:cs typeface="Arial"/>
              </a:rPr>
              <a:t>Jerusalem was </a:t>
            </a:r>
            <a:r>
              <a:rPr lang="en-US" sz="5400" b="1" dirty="0">
                <a:solidFill>
                  <a:srgbClr val="FFFF00"/>
                </a:solidFill>
                <a:effectLst>
                  <a:glow rad="152400">
                    <a:schemeClr val="tx1"/>
                  </a:glow>
                </a:effectLst>
                <a:latin typeface="Arial"/>
                <a:ea typeface="ＭＳ Ｐゴシック" charset="0"/>
                <a:cs typeface="Arial"/>
              </a:rPr>
              <a:t>disturbed</a:t>
            </a:r>
            <a:endParaRPr lang="en-US" sz="3600" b="1" dirty="0">
              <a:solidFill>
                <a:srgbClr val="FFFF00"/>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569468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7" name="Title 1"/>
          <p:cNvSpPr>
            <a:spLocks noGrp="1"/>
          </p:cNvSpPr>
          <p:nvPr>
            <p:ph type="ctrTitle"/>
          </p:nvPr>
        </p:nvSpPr>
        <p:spPr>
          <a:xfrm>
            <a:off x="13074" y="-15483"/>
            <a:ext cx="9130926" cy="1212235"/>
          </a:xfrm>
          <a:effectLst>
            <a:outerShdw blurRad="63500" dist="35921" dir="2700000" algn="ctr" rotWithShape="0">
              <a:srgbClr val="000000">
                <a:alpha val="74998"/>
              </a:srgbClr>
            </a:outerShdw>
          </a:effectLst>
        </p:spPr>
        <p:txBody>
          <a:bodyPr/>
          <a:lstStyle/>
          <a:p>
            <a:pPr algn="l" eaLnBrk="1" hangingPunct="1">
              <a:defRPr/>
            </a:pPr>
            <a:r>
              <a:rPr lang="en-US" sz="6000" dirty="0">
                <a:solidFill>
                  <a:schemeClr val="bg1"/>
                </a:solidFill>
                <a:latin typeface="Monotype Corsiva" charset="0"/>
                <a:ea typeface="ＭＳ Ｐゴシック" charset="0"/>
                <a:cs typeface="Monotype Corsiva" charset="0"/>
              </a:rPr>
              <a:t>Herod's Wife </a:t>
            </a:r>
            <a:r>
              <a:rPr lang="en-US" sz="6000" dirty="0" err="1">
                <a:solidFill>
                  <a:schemeClr val="bg1"/>
                </a:solidFill>
                <a:latin typeface="Monotype Corsiva" charset="0"/>
                <a:ea typeface="ＭＳ Ｐゴシック" charset="0"/>
                <a:cs typeface="Monotype Corsiva" charset="0"/>
              </a:rPr>
              <a:t>Mariamne</a:t>
            </a:r>
            <a:r>
              <a:rPr lang="en-US" sz="6000" dirty="0">
                <a:solidFill>
                  <a:schemeClr val="bg1"/>
                </a:solidFill>
                <a:latin typeface="Monotype Corsiva" charset="0"/>
                <a:ea typeface="ＭＳ Ｐゴシック" charset="0"/>
                <a:cs typeface="Monotype Corsiva" charset="0"/>
              </a:rPr>
              <a:t> (27 BC)</a:t>
            </a:r>
            <a:endParaRPr lang="en-US" sz="4000" dirty="0">
              <a:solidFill>
                <a:schemeClr val="bg1"/>
              </a:solidFill>
              <a:latin typeface="Monotype Corsiva" charset="0"/>
              <a:ea typeface="ＭＳ Ｐゴシック" charset="0"/>
              <a:cs typeface="Monotype Corsiva" charset="0"/>
            </a:endParaRPr>
          </a:p>
        </p:txBody>
      </p:sp>
      <p:pic>
        <p:nvPicPr>
          <p:cNvPr id="4" name="Picture 3"/>
          <p:cNvPicPr>
            <a:picLocks noChangeAspect="1"/>
          </p:cNvPicPr>
          <p:nvPr/>
        </p:nvPicPr>
        <p:blipFill>
          <a:blip r:embed="rId4"/>
          <a:stretch>
            <a:fillRect/>
          </a:stretch>
        </p:blipFill>
        <p:spPr>
          <a:xfrm>
            <a:off x="-32323" y="1268760"/>
            <a:ext cx="9144000" cy="5223510"/>
          </a:xfrm>
          <a:prstGeom prst="rect">
            <a:avLst/>
          </a:prstGeom>
        </p:spPr>
      </p:pic>
    </p:spTree>
    <p:extLst>
      <p:ext uri="{BB962C8B-B14F-4D97-AF65-F5344CB8AC3E}">
        <p14:creationId xmlns:p14="http://schemas.microsoft.com/office/powerpoint/2010/main" val="87490581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81445" y="0"/>
            <a:ext cx="6362555" cy="6858000"/>
          </a:xfrm>
          <a:prstGeom prst="rect">
            <a:avLst/>
          </a:prstGeom>
        </p:spPr>
      </p:pic>
      <p:sp>
        <p:nvSpPr>
          <p:cNvPr id="16387" name="Title 1"/>
          <p:cNvSpPr>
            <a:spLocks noGrp="1"/>
          </p:cNvSpPr>
          <p:nvPr>
            <p:ph type="ctrTitle"/>
          </p:nvPr>
        </p:nvSpPr>
        <p:spPr>
          <a:xfrm>
            <a:off x="1" y="5517232"/>
            <a:ext cx="9146576" cy="792088"/>
          </a:xfrm>
          <a:effectLst/>
        </p:spPr>
        <p:txBody>
          <a:bodyPr/>
          <a:lstStyle/>
          <a:p>
            <a:pPr eaLnBrk="1" hangingPunct="1">
              <a:defRPr/>
            </a:pPr>
            <a:r>
              <a:rPr lang="en-US" sz="5400" b="1" dirty="0">
                <a:solidFill>
                  <a:schemeClr val="bg1"/>
                </a:solidFill>
                <a:effectLst>
                  <a:glow rad="152400">
                    <a:schemeClr val="tx1"/>
                  </a:glow>
                </a:effectLst>
                <a:latin typeface="Arial"/>
                <a:ea typeface="ＭＳ Ｐゴシック" charset="0"/>
                <a:cs typeface="Arial"/>
              </a:rPr>
              <a:t>Jerusalem was </a:t>
            </a:r>
            <a:r>
              <a:rPr lang="en-US" sz="5400" b="1" dirty="0">
                <a:solidFill>
                  <a:srgbClr val="FFFF00"/>
                </a:solidFill>
                <a:effectLst>
                  <a:glow rad="152400">
                    <a:schemeClr val="tx1"/>
                  </a:glow>
                </a:effectLst>
                <a:latin typeface="Arial"/>
                <a:ea typeface="ＭＳ Ｐゴシック" charset="0"/>
                <a:cs typeface="Arial"/>
              </a:rPr>
              <a:t>disturbed</a:t>
            </a:r>
            <a:endParaRPr lang="en-US" sz="3600" b="1" dirty="0">
              <a:solidFill>
                <a:srgbClr val="FFFF00"/>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960918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6543"/>
            <a:ext cx="9128408" cy="6091457"/>
          </a:xfrm>
          <a:prstGeom prst="rect">
            <a:avLst/>
          </a:prstGeom>
        </p:spPr>
      </p:pic>
      <p:sp>
        <p:nvSpPr>
          <p:cNvPr id="372738" name="Rectangle 3"/>
          <p:cNvSpPr>
            <a:spLocks noGrp="1"/>
          </p:cNvSpPr>
          <p:nvPr>
            <p:ph type="title" idx="4294967295"/>
          </p:nvPr>
        </p:nvSpPr>
        <p:spPr>
          <a:xfrm>
            <a:off x="0" y="44624"/>
            <a:ext cx="9144000" cy="864096"/>
          </a:xfrm>
        </p:spPr>
        <p:txBody>
          <a:bodyPr/>
          <a:lstStyle/>
          <a:p>
            <a:pPr eaLnBrk="1" hangingPunct="1"/>
            <a:r>
              <a:rPr lang="en-US" sz="6000" b="1" dirty="0">
                <a:solidFill>
                  <a:srgbClr val="008000"/>
                </a:solidFill>
                <a:latin typeface="Chalkduster"/>
                <a:ea typeface="ＭＳ Ｐゴシック" charset="0"/>
                <a:cs typeface="Chalkduster"/>
              </a:rPr>
              <a:t>Christmas</a:t>
            </a:r>
            <a:r>
              <a:rPr lang="en-US" sz="6000" b="1" dirty="0">
                <a:solidFill>
                  <a:srgbClr val="FF0000"/>
                </a:solidFill>
                <a:latin typeface="Chalkduster"/>
                <a:ea typeface="ＭＳ Ｐゴシック" charset="0"/>
                <a:cs typeface="Chalkduster"/>
              </a:rPr>
              <a:t> Stress</a:t>
            </a:r>
          </a:p>
        </p:txBody>
      </p:sp>
    </p:spTree>
    <p:extLst>
      <p:ext uri="{BB962C8B-B14F-4D97-AF65-F5344CB8AC3E}">
        <p14:creationId xmlns:p14="http://schemas.microsoft.com/office/powerpoint/2010/main" val="2432024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3"/>
          <p:cNvSpPr>
            <a:spLocks noGrp="1"/>
          </p:cNvSpPr>
          <p:nvPr>
            <p:ph type="title" idx="4294967295"/>
          </p:nvPr>
        </p:nvSpPr>
        <p:spPr>
          <a:xfrm>
            <a:off x="0" y="44624"/>
            <a:ext cx="9144000" cy="864096"/>
          </a:xfrm>
        </p:spPr>
        <p:txBody>
          <a:bodyPr/>
          <a:lstStyle/>
          <a:p>
            <a:pPr eaLnBrk="1" hangingPunct="1"/>
            <a:r>
              <a:rPr lang="en-US" sz="6000" b="1" dirty="0">
                <a:solidFill>
                  <a:srgbClr val="008000"/>
                </a:solidFill>
                <a:latin typeface="Chalkduster"/>
                <a:ea typeface="ＭＳ Ｐゴシック" charset="0"/>
                <a:cs typeface="Chalkduster"/>
              </a:rPr>
              <a:t>Christmas</a:t>
            </a:r>
            <a:r>
              <a:rPr lang="en-US" sz="6000" b="1" dirty="0">
                <a:solidFill>
                  <a:srgbClr val="FF0000"/>
                </a:solidFill>
                <a:latin typeface="Chalkduster"/>
                <a:ea typeface="ＭＳ Ｐゴシック" charset="0"/>
                <a:cs typeface="Chalkduster"/>
              </a:rPr>
              <a:t> Stress</a:t>
            </a:r>
          </a:p>
        </p:txBody>
      </p:sp>
      <p:pic>
        <p:nvPicPr>
          <p:cNvPr id="3" name="Picture 2"/>
          <p:cNvPicPr>
            <a:picLocks noChangeAspect="1"/>
          </p:cNvPicPr>
          <p:nvPr/>
        </p:nvPicPr>
        <p:blipFill>
          <a:blip r:embed="rId3"/>
          <a:stretch>
            <a:fillRect/>
          </a:stretch>
        </p:blipFill>
        <p:spPr>
          <a:xfrm>
            <a:off x="-278904" y="1065718"/>
            <a:ext cx="9819456" cy="5891674"/>
          </a:xfrm>
          <a:prstGeom prst="rect">
            <a:avLst/>
          </a:prstGeom>
        </p:spPr>
      </p:pic>
    </p:spTree>
    <p:extLst>
      <p:ext uri="{BB962C8B-B14F-4D97-AF65-F5344CB8AC3E}">
        <p14:creationId xmlns:p14="http://schemas.microsoft.com/office/powerpoint/2010/main" val="2624997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3"/>
          <p:cNvSpPr>
            <a:spLocks noGrp="1"/>
          </p:cNvSpPr>
          <p:nvPr>
            <p:ph type="title" idx="4294967295"/>
          </p:nvPr>
        </p:nvSpPr>
        <p:spPr>
          <a:xfrm>
            <a:off x="0" y="44624"/>
            <a:ext cx="9144000" cy="864096"/>
          </a:xfrm>
        </p:spPr>
        <p:txBody>
          <a:bodyPr/>
          <a:lstStyle/>
          <a:p>
            <a:pPr eaLnBrk="1" hangingPunct="1"/>
            <a:r>
              <a:rPr lang="en-US" sz="6000" b="1" dirty="0">
                <a:solidFill>
                  <a:srgbClr val="008000"/>
                </a:solidFill>
                <a:latin typeface="Chalkduster"/>
                <a:ea typeface="ＭＳ Ｐゴシック" charset="0"/>
                <a:cs typeface="Chalkduster"/>
              </a:rPr>
              <a:t>Christmas</a:t>
            </a:r>
            <a:r>
              <a:rPr lang="en-US" sz="6000" b="1" dirty="0">
                <a:solidFill>
                  <a:srgbClr val="FF0000"/>
                </a:solidFill>
                <a:latin typeface="Chalkduster"/>
                <a:ea typeface="ＭＳ Ｐゴシック" charset="0"/>
                <a:cs typeface="Chalkduster"/>
              </a:rPr>
              <a:t> Stress</a:t>
            </a:r>
          </a:p>
        </p:txBody>
      </p:sp>
      <p:pic>
        <p:nvPicPr>
          <p:cNvPr id="3" name="Picture 2"/>
          <p:cNvPicPr>
            <a:picLocks noChangeAspect="1"/>
          </p:cNvPicPr>
          <p:nvPr/>
        </p:nvPicPr>
        <p:blipFill>
          <a:blip r:embed="rId3"/>
          <a:stretch>
            <a:fillRect/>
          </a:stretch>
        </p:blipFill>
        <p:spPr>
          <a:xfrm>
            <a:off x="-36512" y="1556792"/>
            <a:ext cx="9706150" cy="5317282"/>
          </a:xfrm>
          <a:prstGeom prst="rect">
            <a:avLst/>
          </a:prstGeom>
        </p:spPr>
      </p:pic>
    </p:spTree>
    <p:extLst>
      <p:ext uri="{BB962C8B-B14F-4D97-AF65-F5344CB8AC3E}">
        <p14:creationId xmlns:p14="http://schemas.microsoft.com/office/powerpoint/2010/main" val="117518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020A64-D1CE-D74A-9F72-3C560CA0E2B8}"/>
              </a:ext>
            </a:extLst>
          </p:cNvPr>
          <p:cNvPicPr>
            <a:picLocks noChangeAspect="1"/>
          </p:cNvPicPr>
          <p:nvPr/>
        </p:nvPicPr>
        <p:blipFill rotWithShape="1">
          <a:blip r:embed="rId3"/>
          <a:srcRect l="5842" r="5255"/>
          <a:stretch/>
        </p:blipFill>
        <p:spPr>
          <a:xfrm>
            <a:off x="0" y="-4263"/>
            <a:ext cx="9144000" cy="6862263"/>
          </a:xfrm>
          <a:prstGeom prst="rect">
            <a:avLst/>
          </a:prstGeom>
        </p:spPr>
      </p:pic>
      <p:sp>
        <p:nvSpPr>
          <p:cNvPr id="372738" name="Rectangle 3"/>
          <p:cNvSpPr>
            <a:spLocks noGrp="1"/>
          </p:cNvSpPr>
          <p:nvPr>
            <p:ph type="title" idx="4294967295"/>
          </p:nvPr>
        </p:nvSpPr>
        <p:spPr>
          <a:xfrm>
            <a:off x="0" y="5993904"/>
            <a:ext cx="9144000" cy="864096"/>
          </a:xfrm>
        </p:spPr>
        <p:txBody>
          <a:bodyPr/>
          <a:lstStyle/>
          <a:p>
            <a:pPr eaLnBrk="1" hangingPunct="1"/>
            <a:r>
              <a:rPr lang="en-US" sz="6000" b="1" dirty="0">
                <a:solidFill>
                  <a:schemeClr val="bg1"/>
                </a:solidFill>
                <a:latin typeface="Chalkduster"/>
                <a:ea typeface="ＭＳ Ｐゴシック" charset="0"/>
                <a:cs typeface="Chalkduster"/>
              </a:rPr>
              <a:t>Hanukkah</a:t>
            </a:r>
          </a:p>
        </p:txBody>
      </p:sp>
    </p:spTree>
    <p:extLst>
      <p:ext uri="{BB962C8B-B14F-4D97-AF65-F5344CB8AC3E}">
        <p14:creationId xmlns:p14="http://schemas.microsoft.com/office/powerpoint/2010/main" val="3718329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Elvis Churc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121" t="3746" r="8751" b="57216"/>
          <a:stretch>
            <a:fillRect/>
          </a:stretch>
        </p:blipFill>
        <p:spPr>
          <a:xfrm>
            <a:off x="-153322" y="-387424"/>
            <a:ext cx="9477850" cy="6696744"/>
          </a:xfrm>
        </p:spPr>
      </p:pic>
      <p:sp>
        <p:nvSpPr>
          <p:cNvPr id="147459" name="Rectangle 3"/>
          <p:cNvSpPr>
            <a:spLocks noGrp="1" noChangeArrowheads="1"/>
          </p:cNvSpPr>
          <p:nvPr>
            <p:ph type="title"/>
          </p:nvPr>
        </p:nvSpPr>
        <p:spPr>
          <a:xfrm>
            <a:off x="0" y="4781600"/>
            <a:ext cx="9144000" cy="519113"/>
          </a:xfrm>
          <a:solidFill>
            <a:schemeClr val="tx1"/>
          </a:solidFill>
        </p:spPr>
        <p:txBody>
          <a:bodyPr anchor="t">
            <a:spAutoFit/>
          </a:bodyPr>
          <a:lstStyle/>
          <a:p>
            <a:pPr eaLnBrk="1" hangingPunct="1">
              <a:defRPr/>
            </a:pPr>
            <a:r>
              <a:rPr lang="en-US" sz="2800" b="1" dirty="0">
                <a:solidFill>
                  <a:schemeClr val="bg1"/>
                </a:solidFill>
                <a:latin typeface="Arial" charset="0"/>
                <a:ea typeface="ＭＳ Ｐゴシック" charset="0"/>
                <a:cs typeface="ＭＳ Ｐゴシック" charset="0"/>
              </a:rPr>
              <a:t>The First </a:t>
            </a:r>
            <a:r>
              <a:rPr lang="en-US" sz="2800" b="1" dirty="0" err="1">
                <a:solidFill>
                  <a:schemeClr val="bg1"/>
                </a:solidFill>
                <a:latin typeface="Arial" charset="0"/>
                <a:ea typeface="ＭＳ Ｐゴシック" charset="0"/>
                <a:cs typeface="ＭＳ Ｐゴシック" charset="0"/>
              </a:rPr>
              <a:t>Presleyterian</a:t>
            </a:r>
            <a:r>
              <a:rPr lang="en-US" sz="2800" b="1" dirty="0">
                <a:solidFill>
                  <a:schemeClr val="bg1"/>
                </a:solidFill>
                <a:latin typeface="Arial" charset="0"/>
                <a:ea typeface="ＭＳ Ｐゴシック" charset="0"/>
                <a:cs typeface="ＭＳ Ｐゴシック" charset="0"/>
              </a:rPr>
              <a:t> Church of Elvis the Divine</a:t>
            </a:r>
          </a:p>
        </p:txBody>
      </p:sp>
      <p:sp>
        <p:nvSpPr>
          <p:cNvPr id="4" name="Rectangle 3"/>
          <p:cNvSpPr txBox="1">
            <a:spLocks noChangeArrowheads="1"/>
          </p:cNvSpPr>
          <p:nvPr/>
        </p:nvSpPr>
        <p:spPr bwMode="auto">
          <a:xfrm>
            <a:off x="0" y="5301208"/>
            <a:ext cx="9180512" cy="156966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dirty="0">
                <a:solidFill>
                  <a:schemeClr val="tx1"/>
                </a:solidFill>
                <a:effectLst/>
                <a:latin typeface="Arial" charset="0"/>
                <a:ea typeface="ＭＳ Ｐゴシック" charset="0"/>
                <a:cs typeface="ＭＳ Ｐゴシック" charset="0"/>
              </a:rPr>
              <a:t>The Rev. Mort </a:t>
            </a:r>
            <a:r>
              <a:rPr lang="en-US" sz="2400" b="1" dirty="0" err="1">
                <a:solidFill>
                  <a:schemeClr val="tx1"/>
                </a:solidFill>
                <a:effectLst/>
                <a:latin typeface="Arial" charset="0"/>
                <a:ea typeface="ＭＳ Ｐゴシック" charset="0"/>
                <a:cs typeface="ＭＳ Ｐゴシック" charset="0"/>
              </a:rPr>
              <a:t>Fandu</a:t>
            </a:r>
            <a:r>
              <a:rPr lang="en-US" sz="2400" b="1" dirty="0">
                <a:solidFill>
                  <a:schemeClr val="tx1"/>
                </a:solidFill>
                <a:effectLst/>
                <a:latin typeface="Arial" charset="0"/>
                <a:ea typeface="ＭＳ Ｐゴシック" charset="0"/>
                <a:cs typeface="ＭＳ Ｐゴシック" charset="0"/>
              </a:rPr>
              <a:t>, dressed in Elvis clothing, raises a compass to show the direction of Las Vegas during a ceremony to worship Elvis at Packer Memorial Church at Lehigh University in Bethlehem, Pa.</a:t>
            </a:r>
          </a:p>
        </p:txBody>
      </p:sp>
    </p:spTree>
    <p:extLst>
      <p:ext uri="{BB962C8B-B14F-4D97-AF65-F5344CB8AC3E}">
        <p14:creationId xmlns:p14="http://schemas.microsoft.com/office/powerpoint/2010/main" val="159097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2008"/>
            <a:ext cx="9180512" cy="6885384"/>
          </a:xfrm>
          <a:prstGeom prst="rect">
            <a:avLst/>
          </a:prstGeom>
        </p:spPr>
      </p:pic>
      <p:sp>
        <p:nvSpPr>
          <p:cNvPr id="372738" name="Rectangle 3"/>
          <p:cNvSpPr>
            <a:spLocks noGrp="1"/>
          </p:cNvSpPr>
          <p:nvPr>
            <p:ph type="title" idx="4294967295"/>
          </p:nvPr>
        </p:nvSpPr>
        <p:spPr>
          <a:xfrm>
            <a:off x="0" y="44624"/>
            <a:ext cx="9144000" cy="864096"/>
          </a:xfrm>
        </p:spPr>
        <p:txBody>
          <a:bodyPr/>
          <a:lstStyle/>
          <a:p>
            <a:pPr eaLnBrk="1" hangingPunct="1"/>
            <a:r>
              <a:rPr lang="en-US" sz="6000" b="1" dirty="0">
                <a:solidFill>
                  <a:srgbClr val="008000"/>
                </a:solidFill>
                <a:latin typeface="Chalkduster"/>
                <a:ea typeface="ＭＳ Ｐゴシック" charset="0"/>
                <a:cs typeface="Chalkduster"/>
              </a:rPr>
              <a:t>Christmas</a:t>
            </a:r>
            <a:r>
              <a:rPr lang="en-US" sz="6000" b="1" dirty="0">
                <a:solidFill>
                  <a:srgbClr val="FF0000"/>
                </a:solidFill>
                <a:latin typeface="Chalkduster"/>
                <a:ea typeface="ＭＳ Ｐゴシック" charset="0"/>
                <a:cs typeface="Chalkduster"/>
              </a:rPr>
              <a:t> Stress</a:t>
            </a:r>
          </a:p>
        </p:txBody>
      </p:sp>
    </p:spTree>
    <p:extLst>
      <p:ext uri="{BB962C8B-B14F-4D97-AF65-F5344CB8AC3E}">
        <p14:creationId xmlns:p14="http://schemas.microsoft.com/office/powerpoint/2010/main" val="2575312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8" name="Rectangle 3"/>
          <p:cNvSpPr>
            <a:spLocks noGrp="1"/>
          </p:cNvSpPr>
          <p:nvPr>
            <p:ph type="title" idx="4294967295"/>
          </p:nvPr>
        </p:nvSpPr>
        <p:spPr>
          <a:xfrm>
            <a:off x="0" y="0"/>
            <a:ext cx="9144000" cy="1584176"/>
          </a:xfrm>
        </p:spPr>
        <p:txBody>
          <a:bodyPr/>
          <a:lstStyle/>
          <a:p>
            <a:pPr eaLnBrk="1" hangingPunct="1"/>
            <a:r>
              <a:rPr lang="en-US" sz="4800" b="1" dirty="0">
                <a:solidFill>
                  <a:srgbClr val="FFFFFF"/>
                </a:solidFill>
                <a:latin typeface="Times"/>
                <a:ea typeface="ＭＳ Ｐゴシック" charset="0"/>
                <a:cs typeface="Times"/>
              </a:rPr>
              <a:t>"Christmas Shopping: </a:t>
            </a:r>
            <a:br>
              <a:rPr lang="en-US" sz="4800" b="1" dirty="0">
                <a:solidFill>
                  <a:srgbClr val="FFFFFF"/>
                </a:solidFill>
                <a:latin typeface="Times"/>
                <a:ea typeface="ＭＳ Ｐゴシック" charset="0"/>
                <a:cs typeface="Times"/>
              </a:rPr>
            </a:br>
            <a:r>
              <a:rPr lang="en-US" sz="4800" b="1" dirty="0">
                <a:solidFill>
                  <a:srgbClr val="FFFFFF"/>
                </a:solidFill>
                <a:latin typeface="Times"/>
                <a:ea typeface="ＭＳ Ｐゴシック" charset="0"/>
                <a:cs typeface="Times"/>
              </a:rPr>
              <a:t>Bad for Men"</a:t>
            </a:r>
          </a:p>
        </p:txBody>
      </p:sp>
      <p:pic>
        <p:nvPicPr>
          <p:cNvPr id="3" name="Picture 2"/>
          <p:cNvPicPr>
            <a:picLocks noChangeAspect="1"/>
          </p:cNvPicPr>
          <p:nvPr/>
        </p:nvPicPr>
        <p:blipFill>
          <a:blip r:embed="rId3"/>
          <a:stretch>
            <a:fillRect/>
          </a:stretch>
        </p:blipFill>
        <p:spPr>
          <a:xfrm>
            <a:off x="5144" y="1628800"/>
            <a:ext cx="9286831" cy="5229200"/>
          </a:xfrm>
          <a:prstGeom prst="rect">
            <a:avLst/>
          </a:prstGeom>
        </p:spPr>
      </p:pic>
    </p:spTree>
    <p:extLst>
      <p:ext uri="{BB962C8B-B14F-4D97-AF65-F5344CB8AC3E}">
        <p14:creationId xmlns:p14="http://schemas.microsoft.com/office/powerpoint/2010/main" val="77276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8" name="Rectangle 3"/>
          <p:cNvSpPr>
            <a:spLocks noGrp="1"/>
          </p:cNvSpPr>
          <p:nvPr>
            <p:ph type="title" idx="4294967295"/>
          </p:nvPr>
        </p:nvSpPr>
        <p:spPr>
          <a:xfrm>
            <a:off x="0" y="0"/>
            <a:ext cx="9144000" cy="1584176"/>
          </a:xfrm>
        </p:spPr>
        <p:txBody>
          <a:bodyPr/>
          <a:lstStyle/>
          <a:p>
            <a:pPr eaLnBrk="1" hangingPunct="1"/>
            <a:r>
              <a:rPr lang="en-US" sz="4800" b="1" dirty="0">
                <a:solidFill>
                  <a:srgbClr val="FFFFFF"/>
                </a:solidFill>
                <a:latin typeface="Times"/>
                <a:ea typeface="ＭＳ Ｐゴシック" charset="0"/>
                <a:cs typeface="Times"/>
              </a:rPr>
              <a:t>"Christmas Shopping: </a:t>
            </a:r>
            <a:br>
              <a:rPr lang="en-US" sz="4800" b="1" dirty="0">
                <a:solidFill>
                  <a:srgbClr val="FFFFFF"/>
                </a:solidFill>
                <a:latin typeface="Times"/>
                <a:ea typeface="ＭＳ Ｐゴシック" charset="0"/>
                <a:cs typeface="Times"/>
              </a:rPr>
            </a:br>
            <a:r>
              <a:rPr lang="en-US" sz="4800" b="1" dirty="0">
                <a:solidFill>
                  <a:srgbClr val="FFFFFF"/>
                </a:solidFill>
                <a:latin typeface="Times"/>
                <a:ea typeface="ＭＳ Ｐゴシック" charset="0"/>
                <a:cs typeface="Times"/>
              </a:rPr>
              <a:t>Bad for Men"</a:t>
            </a:r>
          </a:p>
        </p:txBody>
      </p:sp>
      <p:pic>
        <p:nvPicPr>
          <p:cNvPr id="4" name="Picture 3"/>
          <p:cNvPicPr>
            <a:picLocks noChangeAspect="1"/>
          </p:cNvPicPr>
          <p:nvPr/>
        </p:nvPicPr>
        <p:blipFill>
          <a:blip r:embed="rId3"/>
          <a:stretch>
            <a:fillRect/>
          </a:stretch>
        </p:blipFill>
        <p:spPr>
          <a:xfrm>
            <a:off x="-21576" y="1917700"/>
            <a:ext cx="9202088" cy="3671540"/>
          </a:xfrm>
          <a:prstGeom prst="rect">
            <a:avLst/>
          </a:prstGeom>
        </p:spPr>
      </p:pic>
    </p:spTree>
    <p:extLst>
      <p:ext uri="{BB962C8B-B14F-4D97-AF65-F5344CB8AC3E}">
        <p14:creationId xmlns:p14="http://schemas.microsoft.com/office/powerpoint/2010/main" val="207313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3"/>
          <p:cNvSpPr>
            <a:spLocks noGrp="1"/>
          </p:cNvSpPr>
          <p:nvPr>
            <p:ph type="title" idx="4294967295"/>
          </p:nvPr>
        </p:nvSpPr>
        <p:spPr>
          <a:xfrm>
            <a:off x="0" y="44624"/>
            <a:ext cx="9144000" cy="864096"/>
          </a:xfrm>
        </p:spPr>
        <p:txBody>
          <a:bodyPr/>
          <a:lstStyle/>
          <a:p>
            <a:pPr eaLnBrk="1" hangingPunct="1"/>
            <a:r>
              <a:rPr lang="en-US" sz="6000" b="1" dirty="0">
                <a:solidFill>
                  <a:srgbClr val="008000"/>
                </a:solidFill>
                <a:latin typeface="Chalkduster"/>
                <a:ea typeface="ＭＳ Ｐゴシック" charset="0"/>
                <a:cs typeface="Chalkduster"/>
              </a:rPr>
              <a:t>Christmas</a:t>
            </a:r>
            <a:r>
              <a:rPr lang="en-US" sz="6000" b="1" dirty="0">
                <a:solidFill>
                  <a:srgbClr val="FF0000"/>
                </a:solidFill>
                <a:latin typeface="Chalkduster"/>
                <a:ea typeface="ＭＳ Ｐゴシック" charset="0"/>
                <a:cs typeface="Chalkduster"/>
              </a:rPr>
              <a:t> Stress</a:t>
            </a:r>
          </a:p>
        </p:txBody>
      </p:sp>
      <p:pic>
        <p:nvPicPr>
          <p:cNvPr id="2" name="Picture 1"/>
          <p:cNvPicPr>
            <a:picLocks noChangeAspect="1"/>
          </p:cNvPicPr>
          <p:nvPr/>
        </p:nvPicPr>
        <p:blipFill>
          <a:blip r:embed="rId3"/>
          <a:stretch>
            <a:fillRect/>
          </a:stretch>
        </p:blipFill>
        <p:spPr>
          <a:xfrm>
            <a:off x="251520" y="908720"/>
            <a:ext cx="8683848" cy="5761988"/>
          </a:xfrm>
          <a:prstGeom prst="rect">
            <a:avLst/>
          </a:prstGeom>
        </p:spPr>
      </p:pic>
    </p:spTree>
    <p:extLst>
      <p:ext uri="{BB962C8B-B14F-4D97-AF65-F5344CB8AC3E}">
        <p14:creationId xmlns:p14="http://schemas.microsoft.com/office/powerpoint/2010/main" val="1072627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3"/>
          <p:cNvSpPr>
            <a:spLocks noGrp="1"/>
          </p:cNvSpPr>
          <p:nvPr>
            <p:ph type="title" idx="4294967295"/>
          </p:nvPr>
        </p:nvSpPr>
        <p:spPr>
          <a:xfrm>
            <a:off x="0" y="44624"/>
            <a:ext cx="9144000" cy="864096"/>
          </a:xfrm>
        </p:spPr>
        <p:txBody>
          <a:bodyPr/>
          <a:lstStyle/>
          <a:p>
            <a:pPr eaLnBrk="1" hangingPunct="1"/>
            <a:r>
              <a:rPr lang="en-US" sz="6000" b="1" dirty="0">
                <a:solidFill>
                  <a:srgbClr val="008000"/>
                </a:solidFill>
                <a:latin typeface="Chalkduster"/>
                <a:ea typeface="ＭＳ Ｐゴシック" charset="0"/>
                <a:cs typeface="Chalkduster"/>
              </a:rPr>
              <a:t>Christmas</a:t>
            </a:r>
            <a:r>
              <a:rPr lang="en-US" sz="6000" b="1" dirty="0">
                <a:solidFill>
                  <a:srgbClr val="FF0000"/>
                </a:solidFill>
                <a:latin typeface="Chalkduster"/>
                <a:ea typeface="ＭＳ Ｐゴシック" charset="0"/>
                <a:cs typeface="Chalkduster"/>
              </a:rPr>
              <a:t> Stress</a:t>
            </a:r>
          </a:p>
        </p:txBody>
      </p:sp>
      <p:pic>
        <p:nvPicPr>
          <p:cNvPr id="3" name="Picture 2"/>
          <p:cNvPicPr>
            <a:picLocks noChangeAspect="1"/>
          </p:cNvPicPr>
          <p:nvPr/>
        </p:nvPicPr>
        <p:blipFill>
          <a:blip r:embed="rId3"/>
          <a:stretch>
            <a:fillRect/>
          </a:stretch>
        </p:blipFill>
        <p:spPr>
          <a:xfrm>
            <a:off x="0" y="1124744"/>
            <a:ext cx="9157284" cy="5733256"/>
          </a:xfrm>
          <a:prstGeom prst="rect">
            <a:avLst/>
          </a:prstGeom>
        </p:spPr>
      </p:pic>
    </p:spTree>
    <p:extLst>
      <p:ext uri="{BB962C8B-B14F-4D97-AF65-F5344CB8AC3E}">
        <p14:creationId xmlns:p14="http://schemas.microsoft.com/office/powerpoint/2010/main" val="2901636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b="20834"/>
          <a:stretch/>
        </p:blipFill>
        <p:spPr>
          <a:xfrm>
            <a:off x="0" y="1828854"/>
            <a:ext cx="9144000" cy="5029146"/>
          </a:xfrm>
          <a:prstGeom prst="rect">
            <a:avLst/>
          </a:prstGeom>
        </p:spPr>
      </p:pic>
      <p:sp>
        <p:nvSpPr>
          <p:cNvPr id="16387" name="Title 1"/>
          <p:cNvSpPr>
            <a:spLocks noGrp="1"/>
          </p:cNvSpPr>
          <p:nvPr>
            <p:ph type="ctrTitle"/>
          </p:nvPr>
        </p:nvSpPr>
        <p:spPr>
          <a:xfrm>
            <a:off x="-2576" y="188640"/>
            <a:ext cx="9146576" cy="1368152"/>
          </a:xfrm>
          <a:effectLst/>
        </p:spPr>
        <p:txBody>
          <a:bodyPr/>
          <a:lstStyle/>
          <a:p>
            <a:pPr eaLnBrk="1" hangingPunct="1">
              <a:defRPr/>
            </a:pPr>
            <a:r>
              <a:rPr lang="en-US" sz="6000" b="1" dirty="0">
                <a:solidFill>
                  <a:schemeClr val="bg1"/>
                </a:solidFill>
                <a:effectLst>
                  <a:glow rad="152400">
                    <a:schemeClr val="tx1"/>
                  </a:glow>
                </a:effectLst>
                <a:ea typeface="ＭＳ Ｐゴシック" charset="0"/>
                <a:cs typeface="Arial"/>
              </a:rPr>
              <a:t>The Jewish leaders </a:t>
            </a:r>
            <a:r>
              <a:rPr lang="en-US" sz="6000" b="1" dirty="0">
                <a:solidFill>
                  <a:srgbClr val="FFFF00"/>
                </a:solidFill>
                <a:effectLst>
                  <a:glow rad="152400">
                    <a:schemeClr val="tx1"/>
                  </a:glow>
                </a:effectLst>
                <a:ea typeface="ＭＳ Ｐゴシック" charset="0"/>
                <a:cs typeface="Arial"/>
              </a:rPr>
              <a:t>ignored</a:t>
            </a:r>
            <a:r>
              <a:rPr lang="en-US" sz="6000" b="1" dirty="0">
                <a:solidFill>
                  <a:schemeClr val="bg1"/>
                </a:solidFill>
                <a:effectLst>
                  <a:glow rad="152400">
                    <a:schemeClr val="tx1"/>
                  </a:glow>
                </a:effectLst>
                <a:ea typeface="ＭＳ Ｐゴシック" charset="0"/>
                <a:cs typeface="Arial"/>
              </a:rPr>
              <a:t> Him (2:4-6) </a:t>
            </a:r>
            <a:endParaRPr lang="en-US" sz="4000" b="1" dirty="0">
              <a:solidFill>
                <a:schemeClr val="bg1"/>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380215593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r>
              <a:rPr lang="en-US" sz="2800" b="1" dirty="0">
                <a:latin typeface="Arial"/>
              </a:rPr>
              <a:t>“And you, O Bethlehem in the land of Judah, are not least among the ruling cities of Judah, for a ruler will come from you who will be the shepherd for my people Israel” </a:t>
            </a:r>
            <a:br>
              <a:rPr lang="en-US" sz="2800" b="1" dirty="0">
                <a:latin typeface="Arial"/>
              </a:rPr>
            </a:br>
            <a:r>
              <a:rPr lang="en-US" sz="2800" b="1" dirty="0">
                <a:latin typeface="Arial"/>
              </a:rPr>
              <a:t>(Micah 5:2 quoted in Matthew 2:6 </a:t>
            </a:r>
            <a:r>
              <a:rPr lang="en-US" sz="2400" b="1" dirty="0">
                <a:latin typeface="Arial"/>
              </a:rPr>
              <a:t>NLT</a:t>
            </a:r>
            <a:r>
              <a:rPr lang="en-US" sz="2800" b="1" dirty="0">
                <a:latin typeface="Arial"/>
              </a:rPr>
              <a:t>) </a:t>
            </a:r>
            <a:endParaRPr lang="en-US" sz="1600" b="1"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709133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E341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764704"/>
            <a:ext cx="9149093" cy="6093296"/>
          </a:xfrm>
          <a:prstGeom prst="rect">
            <a:avLst/>
          </a:prstGeom>
        </p:spPr>
      </p:pic>
      <p:sp>
        <p:nvSpPr>
          <p:cNvPr id="16387" name="Title 1"/>
          <p:cNvSpPr>
            <a:spLocks noGrp="1"/>
          </p:cNvSpPr>
          <p:nvPr>
            <p:ph type="ctrTitle"/>
          </p:nvPr>
        </p:nvSpPr>
        <p:spPr>
          <a:xfrm>
            <a:off x="0" y="-27383"/>
            <a:ext cx="9144000" cy="864096"/>
          </a:xfrm>
          <a:effectLst>
            <a:outerShdw blurRad="63500" dist="35921" dir="2700000" algn="ctr" rotWithShape="0">
              <a:srgbClr val="000000">
                <a:alpha val="74998"/>
              </a:srgbClr>
            </a:outerShdw>
          </a:effectLst>
        </p:spPr>
        <p:txBody>
          <a:bodyPr/>
          <a:lstStyle/>
          <a:p>
            <a:pPr eaLnBrk="1" hangingPunct="1">
              <a:defRPr/>
            </a:pPr>
            <a:r>
              <a:rPr lang="en-US" sz="5400" b="1" dirty="0">
                <a:solidFill>
                  <a:schemeClr val="bg1"/>
                </a:solidFill>
                <a:latin typeface="Monotype Corsiva" charset="0"/>
                <a:ea typeface="ＭＳ Ｐゴシック" charset="0"/>
                <a:cs typeface="Monotype Corsiva" charset="0"/>
              </a:rPr>
              <a:t>Bethlehem = "House of Bread"</a:t>
            </a:r>
            <a:endParaRPr lang="en-US" sz="3600" b="1" dirty="0">
              <a:solidFill>
                <a:schemeClr val="bg1"/>
              </a:solidFill>
              <a:latin typeface="Monotype Corsiva" charset="0"/>
              <a:ea typeface="ＭＳ Ｐゴシック" charset="0"/>
              <a:cs typeface="Monotype Corsiva" charset="0"/>
            </a:endParaRPr>
          </a:p>
        </p:txBody>
      </p:sp>
      <p:pic>
        <p:nvPicPr>
          <p:cNvPr id="6" name="Picture 5"/>
          <p:cNvPicPr>
            <a:picLocks noChangeAspect="1"/>
          </p:cNvPicPr>
          <p:nvPr/>
        </p:nvPicPr>
        <p:blipFill>
          <a:blip r:embed="rId4"/>
          <a:stretch>
            <a:fillRect/>
          </a:stretch>
        </p:blipFill>
        <p:spPr>
          <a:xfrm>
            <a:off x="3059832" y="836712"/>
            <a:ext cx="2317241" cy="936104"/>
          </a:xfrm>
          <a:prstGeom prst="rect">
            <a:avLst/>
          </a:prstGeom>
        </p:spPr>
      </p:pic>
    </p:spTree>
    <p:extLst>
      <p:ext uri="{BB962C8B-B14F-4D97-AF65-F5344CB8AC3E}">
        <p14:creationId xmlns:p14="http://schemas.microsoft.com/office/powerpoint/2010/main" val="1279493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6387" name="Title 1"/>
          <p:cNvSpPr>
            <a:spLocks noGrp="1"/>
          </p:cNvSpPr>
          <p:nvPr>
            <p:ph type="ctrTitle"/>
          </p:nvPr>
        </p:nvSpPr>
        <p:spPr>
          <a:xfrm>
            <a:off x="0" y="1"/>
            <a:ext cx="4211960" cy="2924944"/>
          </a:xfrm>
          <a:solidFill>
            <a:srgbClr val="000000"/>
          </a:solidFill>
          <a:effectLst/>
        </p:spPr>
        <p:txBody>
          <a:bodyPr/>
          <a:lstStyle/>
          <a:p>
            <a:pPr eaLnBrk="1" hangingPunct="1">
              <a:defRPr/>
            </a:pPr>
            <a:r>
              <a:rPr lang="en-US" sz="3600" b="1" dirty="0">
                <a:solidFill>
                  <a:schemeClr val="bg1"/>
                </a:solidFill>
                <a:latin typeface="Arial"/>
                <a:ea typeface="ＭＳ Ｐゴシック" charset="0"/>
                <a:cs typeface="Arial"/>
              </a:rPr>
              <a:t>These Jewis</a:t>
            </a:r>
            <a:r>
              <a:rPr lang="en-US" sz="3600" b="1" dirty="0">
                <a:solidFill>
                  <a:schemeClr val="bg1"/>
                </a:solidFill>
                <a:ea typeface="ＭＳ Ｐゴシック" charset="0"/>
                <a:cs typeface="Arial"/>
              </a:rPr>
              <a:t>h leaders never went to see Him themselves!</a:t>
            </a:r>
            <a:endParaRPr lang="en-US" sz="20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506233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0829"/>
          <a:stretch/>
        </p:blipFill>
        <p:spPr>
          <a:xfrm>
            <a:off x="0" y="0"/>
            <a:ext cx="9144000" cy="6859026"/>
          </a:xfrm>
          <a:prstGeom prst="rect">
            <a:avLst/>
          </a:prstGeom>
        </p:spPr>
      </p:pic>
      <p:sp>
        <p:nvSpPr>
          <p:cNvPr id="16387" name="Title 1"/>
          <p:cNvSpPr>
            <a:spLocks noGrp="1"/>
          </p:cNvSpPr>
          <p:nvPr>
            <p:ph type="ctrTitle"/>
          </p:nvPr>
        </p:nvSpPr>
        <p:spPr>
          <a:xfrm>
            <a:off x="0" y="1"/>
            <a:ext cx="4211960" cy="2924944"/>
          </a:xfrm>
          <a:solidFill>
            <a:srgbClr val="000000"/>
          </a:solidFill>
          <a:effectLst/>
        </p:spPr>
        <p:txBody>
          <a:bodyPr/>
          <a:lstStyle/>
          <a:p>
            <a:pPr eaLnBrk="1" hangingPunct="1">
              <a:defRPr/>
            </a:pPr>
            <a:r>
              <a:rPr lang="en-US" sz="3600" b="1" dirty="0">
                <a:solidFill>
                  <a:schemeClr val="bg1"/>
                </a:solidFill>
                <a:latin typeface="Arial"/>
                <a:ea typeface="ＭＳ Ｐゴシック" charset="0"/>
                <a:cs typeface="Arial"/>
              </a:rPr>
              <a:t>Bethlehem is only 8 kilometers </a:t>
            </a:r>
            <a:br>
              <a:rPr lang="en-US" sz="3600" b="1" dirty="0">
                <a:solidFill>
                  <a:schemeClr val="bg1"/>
                </a:solidFill>
                <a:latin typeface="Arial"/>
                <a:ea typeface="ＭＳ Ｐゴシック" charset="0"/>
                <a:cs typeface="Arial"/>
              </a:rPr>
            </a:br>
            <a:r>
              <a:rPr lang="en-US" sz="3600" b="1" dirty="0">
                <a:solidFill>
                  <a:schemeClr val="bg1"/>
                </a:solidFill>
                <a:latin typeface="Arial"/>
                <a:ea typeface="ＭＳ Ｐゴシック" charset="0"/>
                <a:cs typeface="Arial"/>
              </a:rPr>
              <a:t>(6 miles) south of Jerusalem</a:t>
            </a:r>
            <a:endParaRPr lang="en-US" sz="2000" b="1" dirty="0">
              <a:solidFill>
                <a:schemeClr val="bg1"/>
              </a:solidFill>
              <a:latin typeface="Arial"/>
              <a:ea typeface="ＭＳ Ｐゴシック" charset="0"/>
              <a:cs typeface="Arial"/>
            </a:endParaRPr>
          </a:p>
        </p:txBody>
      </p:sp>
      <p:grpSp>
        <p:nvGrpSpPr>
          <p:cNvPr id="10" name="Group 9"/>
          <p:cNvGrpSpPr/>
          <p:nvPr/>
        </p:nvGrpSpPr>
        <p:grpSpPr>
          <a:xfrm>
            <a:off x="1" y="4365104"/>
            <a:ext cx="4125906" cy="2454589"/>
            <a:chOff x="1" y="4365104"/>
            <a:chExt cx="4125906" cy="2454589"/>
          </a:xfrm>
        </p:grpSpPr>
        <p:pic>
          <p:nvPicPr>
            <p:cNvPr id="5" name="Picture 4"/>
            <p:cNvPicPr>
              <a:picLocks noChangeAspect="1"/>
            </p:cNvPicPr>
            <p:nvPr/>
          </p:nvPicPr>
          <p:blipFill>
            <a:blip r:embed="rId4"/>
            <a:stretch>
              <a:fillRect/>
            </a:stretch>
          </p:blipFill>
          <p:spPr>
            <a:xfrm>
              <a:off x="1" y="4365104"/>
              <a:ext cx="4125906" cy="2454589"/>
            </a:xfrm>
            <a:prstGeom prst="rect">
              <a:avLst/>
            </a:prstGeom>
          </p:spPr>
        </p:pic>
        <p:sp>
          <p:nvSpPr>
            <p:cNvPr id="7" name="Title 1"/>
            <p:cNvSpPr txBox="1">
              <a:spLocks/>
            </p:cNvSpPr>
            <p:nvPr/>
          </p:nvSpPr>
          <p:spPr bwMode="auto">
            <a:xfrm>
              <a:off x="179512" y="6237312"/>
              <a:ext cx="3275856" cy="504056"/>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2800" b="1" dirty="0">
                  <a:solidFill>
                    <a:schemeClr val="bg1"/>
                  </a:solidFill>
                  <a:latin typeface="Arial"/>
                  <a:ea typeface="ＭＳ Ｐゴシック" charset="0"/>
                  <a:cs typeface="Arial"/>
                </a:rPr>
                <a:t>Close Jews</a:t>
              </a:r>
              <a:endParaRPr lang="en-US" sz="1600" b="1" dirty="0">
                <a:solidFill>
                  <a:schemeClr val="bg1"/>
                </a:solidFill>
                <a:latin typeface="Arial"/>
                <a:ea typeface="ＭＳ Ｐゴシック" charset="0"/>
                <a:cs typeface="Arial"/>
              </a:endParaRPr>
            </a:p>
          </p:txBody>
        </p:sp>
      </p:grpSp>
      <p:grpSp>
        <p:nvGrpSpPr>
          <p:cNvPr id="11" name="Group 10"/>
          <p:cNvGrpSpPr/>
          <p:nvPr/>
        </p:nvGrpSpPr>
        <p:grpSpPr>
          <a:xfrm>
            <a:off x="5669744" y="4365104"/>
            <a:ext cx="3222736" cy="2578188"/>
            <a:chOff x="5669744" y="4365104"/>
            <a:chExt cx="3222736" cy="2578188"/>
          </a:xfrm>
        </p:grpSpPr>
        <p:pic>
          <p:nvPicPr>
            <p:cNvPr id="6" name="Picture 5"/>
            <p:cNvPicPr>
              <a:picLocks noChangeAspect="1"/>
            </p:cNvPicPr>
            <p:nvPr/>
          </p:nvPicPr>
          <p:blipFill>
            <a:blip r:embed="rId5"/>
            <a:stretch>
              <a:fillRect/>
            </a:stretch>
          </p:blipFill>
          <p:spPr>
            <a:xfrm>
              <a:off x="5669744" y="4365104"/>
              <a:ext cx="3222735" cy="2578188"/>
            </a:xfrm>
            <a:prstGeom prst="rect">
              <a:avLst/>
            </a:prstGeom>
          </p:spPr>
        </p:pic>
        <p:sp>
          <p:nvSpPr>
            <p:cNvPr id="8" name="Title 1"/>
            <p:cNvSpPr txBox="1">
              <a:spLocks/>
            </p:cNvSpPr>
            <p:nvPr/>
          </p:nvSpPr>
          <p:spPr bwMode="auto">
            <a:xfrm>
              <a:off x="5688632" y="6237312"/>
              <a:ext cx="3203848" cy="504056"/>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2800" b="1" dirty="0">
                  <a:solidFill>
                    <a:schemeClr val="bg1"/>
                  </a:solidFill>
                  <a:latin typeface="Arial"/>
                  <a:ea typeface="ＭＳ Ｐゴシック" charset="0"/>
                  <a:cs typeface="Arial"/>
                </a:rPr>
                <a:t>Distant Gentiles</a:t>
              </a:r>
              <a:endParaRPr lang="en-US" sz="1600" b="1" dirty="0">
                <a:solidFill>
                  <a:schemeClr val="bg1"/>
                </a:solidFill>
                <a:latin typeface="Arial"/>
                <a:ea typeface="ＭＳ Ｐゴシック" charset="0"/>
                <a:cs typeface="Arial"/>
              </a:endParaRPr>
            </a:p>
          </p:txBody>
        </p:sp>
      </p:grpSp>
      <p:pic>
        <p:nvPicPr>
          <p:cNvPr id="4" name="Picture 3"/>
          <p:cNvPicPr>
            <a:picLocks noChangeAspect="1"/>
          </p:cNvPicPr>
          <p:nvPr/>
        </p:nvPicPr>
        <p:blipFill>
          <a:blip r:embed="rId6"/>
          <a:stretch>
            <a:fillRect/>
          </a:stretch>
        </p:blipFill>
        <p:spPr>
          <a:xfrm>
            <a:off x="6948264" y="4689648"/>
            <a:ext cx="2195736" cy="2195736"/>
          </a:xfrm>
          <a:prstGeom prst="rect">
            <a:avLst/>
          </a:prstGeom>
        </p:spPr>
      </p:pic>
      <p:pic>
        <p:nvPicPr>
          <p:cNvPr id="9" name="Picture 8"/>
          <p:cNvPicPr>
            <a:picLocks noChangeAspect="1"/>
          </p:cNvPicPr>
          <p:nvPr/>
        </p:nvPicPr>
        <p:blipFill>
          <a:blip r:embed="rId7"/>
          <a:stretch>
            <a:fillRect/>
          </a:stretch>
        </p:blipFill>
        <p:spPr>
          <a:xfrm>
            <a:off x="2771800" y="5147099"/>
            <a:ext cx="1340216" cy="1717280"/>
          </a:xfrm>
          <a:prstGeom prst="rect">
            <a:avLst/>
          </a:prstGeom>
        </p:spPr>
      </p:pic>
      <p:sp>
        <p:nvSpPr>
          <p:cNvPr id="12" name="Title 1"/>
          <p:cNvSpPr txBox="1">
            <a:spLocks/>
          </p:cNvSpPr>
          <p:nvPr/>
        </p:nvSpPr>
        <p:spPr bwMode="auto">
          <a:xfrm>
            <a:off x="5436096" y="3717032"/>
            <a:ext cx="3707904" cy="864096"/>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dirty="0">
                <a:solidFill>
                  <a:schemeClr val="bg1"/>
                </a:solidFill>
                <a:latin typeface="Arial"/>
                <a:ea typeface="ＭＳ Ｐゴシック" charset="0"/>
                <a:cs typeface="Arial"/>
              </a:rPr>
              <a:t>Bethlehem</a:t>
            </a:r>
            <a:endParaRPr lang="en-US" sz="2000" b="1" dirty="0">
              <a:solidFill>
                <a:schemeClr val="bg1"/>
              </a:solidFill>
              <a:latin typeface="Arial"/>
              <a:ea typeface="ＭＳ Ｐゴシック" charset="0"/>
              <a:cs typeface="Arial"/>
            </a:endParaRPr>
          </a:p>
        </p:txBody>
      </p:sp>
      <p:sp>
        <p:nvSpPr>
          <p:cNvPr id="13" name="Bent Arrow 12"/>
          <p:cNvSpPr/>
          <p:nvPr/>
        </p:nvSpPr>
        <p:spPr>
          <a:xfrm rot="8562626">
            <a:off x="5135737" y="3190033"/>
            <a:ext cx="964193" cy="122413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697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1297" name="Title 1"/>
          <p:cNvSpPr>
            <a:spLocks noGrp="1"/>
          </p:cNvSpPr>
          <p:nvPr>
            <p:ph type="ctrTitle"/>
          </p:nvPr>
        </p:nvSpPr>
        <p:spPr/>
        <p:txBody>
          <a:bodyPr/>
          <a:lstStyle/>
          <a:p>
            <a:r>
              <a:rPr lang="en-US" dirty="0">
                <a:latin typeface="Calibri" charset="0"/>
                <a:ea typeface="ＭＳ Ｐゴシック" charset="0"/>
                <a:cs typeface="ＭＳ Ｐゴシック" charset="0"/>
              </a:rPr>
              <a:t>The Newborn King</a:t>
            </a:r>
          </a:p>
        </p:txBody>
      </p:sp>
      <p:pic>
        <p:nvPicPr>
          <p:cNvPr id="6" name="Picture 5"/>
          <p:cNvPicPr>
            <a:picLocks noChangeAspect="1"/>
          </p:cNvPicPr>
          <p:nvPr/>
        </p:nvPicPr>
        <p:blipFill>
          <a:blip r:embed="rId3"/>
          <a:stretch>
            <a:fillRect/>
          </a:stretch>
        </p:blipFill>
        <p:spPr>
          <a:xfrm>
            <a:off x="31928" y="-27384"/>
            <a:ext cx="4874852" cy="6885384"/>
          </a:xfrm>
          <a:prstGeom prst="rect">
            <a:avLst/>
          </a:prstGeom>
        </p:spPr>
      </p:pic>
      <p:pic>
        <p:nvPicPr>
          <p:cNvPr id="7" name="Picture 6"/>
          <p:cNvPicPr>
            <a:picLocks noChangeAspect="1"/>
          </p:cNvPicPr>
          <p:nvPr/>
        </p:nvPicPr>
        <p:blipFill rotWithShape="1">
          <a:blip r:embed="rId4"/>
          <a:srcRect b="10716"/>
          <a:stretch/>
        </p:blipFill>
        <p:spPr>
          <a:xfrm rot="20832130">
            <a:off x="4043999" y="674240"/>
            <a:ext cx="5443356" cy="3645024"/>
          </a:xfrm>
          <a:prstGeom prst="rect">
            <a:avLst/>
          </a:prstGeom>
        </p:spPr>
      </p:pic>
    </p:spTree>
    <p:extLst>
      <p:ext uri="{BB962C8B-B14F-4D97-AF65-F5344CB8AC3E}">
        <p14:creationId xmlns:p14="http://schemas.microsoft.com/office/powerpoint/2010/main" val="2134308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311" b="8266"/>
          <a:stretch/>
        </p:blipFill>
        <p:spPr>
          <a:xfrm>
            <a:off x="27040" y="1"/>
            <a:ext cx="9116959" cy="6858000"/>
          </a:xfrm>
          <a:prstGeom prst="rect">
            <a:avLst/>
          </a:prstGeom>
        </p:spPr>
      </p:pic>
      <p:sp>
        <p:nvSpPr>
          <p:cNvPr id="16387" name="Title 1"/>
          <p:cNvSpPr>
            <a:spLocks noGrp="1"/>
          </p:cNvSpPr>
          <p:nvPr>
            <p:ph type="ctrTitle"/>
          </p:nvPr>
        </p:nvSpPr>
        <p:spPr>
          <a:xfrm>
            <a:off x="0" y="116632"/>
            <a:ext cx="9144000" cy="1512167"/>
          </a:xfrm>
          <a:effectLst/>
        </p:spPr>
        <p:txBody>
          <a:bodyPr/>
          <a:lstStyle/>
          <a:p>
            <a:pPr eaLnBrk="1" hangingPunct="1">
              <a:defRPr/>
            </a:pPr>
            <a:r>
              <a:rPr lang="en-US" sz="4800" b="1" dirty="0">
                <a:solidFill>
                  <a:schemeClr val="bg1"/>
                </a:solidFill>
                <a:effectLst>
                  <a:glow rad="101600">
                    <a:schemeClr val="tx1"/>
                  </a:glow>
                </a:effectLst>
                <a:latin typeface="Arial"/>
                <a:ea typeface="ＭＳ Ｐゴシック" charset="0"/>
                <a:cs typeface="Arial"/>
              </a:rPr>
              <a:t>Herod pretended he wanted to worship Christ (2:7-8) </a:t>
            </a:r>
            <a:endParaRPr lang="en-US" sz="3200" b="1" dirty="0">
              <a:solidFill>
                <a:schemeClr val="bg1"/>
              </a:solidFill>
              <a:effectLst>
                <a:glow rad="101600">
                  <a:schemeClr val="tx1"/>
                </a:glow>
              </a:effectLst>
              <a:latin typeface="Arial"/>
              <a:ea typeface="ＭＳ Ｐゴシック" charset="0"/>
              <a:cs typeface="Arial"/>
            </a:endParaRPr>
          </a:p>
        </p:txBody>
      </p:sp>
      <p:sp>
        <p:nvSpPr>
          <p:cNvPr id="4" name="Title 1"/>
          <p:cNvSpPr txBox="1">
            <a:spLocks/>
          </p:cNvSpPr>
          <p:nvPr/>
        </p:nvSpPr>
        <p:spPr bwMode="auto">
          <a:xfrm>
            <a:off x="0" y="3645024"/>
            <a:ext cx="9144000" cy="29969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r>
              <a:rPr lang="en-US" sz="3200" b="1" dirty="0">
                <a:effectLst>
                  <a:glow rad="101600">
                    <a:schemeClr val="tx1"/>
                  </a:glow>
                  <a:outerShdw blurRad="38100" dist="38100" dir="2700000" algn="tl">
                    <a:srgbClr val="000000">
                      <a:alpha val="43137"/>
                    </a:srgbClr>
                  </a:outerShdw>
                </a:effectLst>
              </a:rPr>
              <a:t>"Then Herod called for a private meeting with the wise men, and he learned from them the time when the star first appeared.  </a:t>
            </a:r>
            <a:r>
              <a:rPr lang="en-US" sz="3200" b="1" baseline="30000" dirty="0">
                <a:effectLst>
                  <a:glow rad="101600">
                    <a:schemeClr val="tx1"/>
                  </a:glow>
                  <a:outerShdw blurRad="38100" dist="38100" dir="2700000" algn="tl">
                    <a:srgbClr val="000000">
                      <a:alpha val="43137"/>
                    </a:srgbClr>
                  </a:outerShdw>
                </a:effectLst>
              </a:rPr>
              <a:t>8</a:t>
            </a:r>
            <a:r>
              <a:rPr lang="en-US" sz="3200" b="1" dirty="0">
                <a:effectLst>
                  <a:glow rad="101600">
                    <a:schemeClr val="tx1"/>
                  </a:glow>
                  <a:outerShdw blurRad="38100" dist="38100" dir="2700000" algn="tl">
                    <a:srgbClr val="000000">
                      <a:alpha val="43137"/>
                    </a:srgbClr>
                  </a:outerShdw>
                </a:effectLst>
              </a:rPr>
              <a:t>Then he told them, 'Go to Bethlehem and search carefully for the child. And when you find him, come back and tell me so that I can go and worship him, too!'" (</a:t>
            </a:r>
            <a:r>
              <a:rPr lang="en-US" sz="2800" b="1" dirty="0">
                <a:effectLst>
                  <a:glow rad="101600">
                    <a:schemeClr val="tx1"/>
                  </a:glow>
                  <a:outerShdw blurRad="38100" dist="38100" dir="2700000" algn="tl">
                    <a:srgbClr val="000000">
                      <a:alpha val="43137"/>
                    </a:srgbClr>
                  </a:outerShdw>
                </a:effectLst>
              </a:rPr>
              <a:t>NLT</a:t>
            </a:r>
            <a:r>
              <a:rPr lang="en-US" sz="3200" b="1" dirty="0">
                <a:effectLst>
                  <a:glow rad="101600">
                    <a:schemeClr val="tx1"/>
                  </a:glow>
                  <a:outerShdw blurRad="38100" dist="38100" dir="2700000" algn="tl">
                    <a:srgbClr val="000000">
                      <a:alpha val="43137"/>
                    </a:srgbClr>
                  </a:outerShdw>
                </a:effectLst>
              </a:rPr>
              <a:t>)</a:t>
            </a:r>
            <a:endParaRPr lang="en-US" sz="1800" b="1" dirty="0">
              <a:solidFill>
                <a:srgbClr val="FFFFFF"/>
              </a:solidFill>
              <a:effectLst>
                <a:glow rad="101600">
                  <a:schemeClr val="tx1"/>
                </a:glow>
                <a:outerShdw blurRad="38100" dist="38100" dir="2700000" algn="tl">
                  <a:srgbClr val="000000">
                    <a:alpha val="43137"/>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98803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hlehem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7384"/>
            <a:ext cx="9272407" cy="6957392"/>
          </a:xfrm>
          <a:prstGeom prst="rect">
            <a:avLst/>
          </a:prstGeom>
        </p:spPr>
      </p:pic>
      <p:sp>
        <p:nvSpPr>
          <p:cNvPr id="16387" name="Title 1"/>
          <p:cNvSpPr>
            <a:spLocks noGrp="1"/>
          </p:cNvSpPr>
          <p:nvPr>
            <p:ph type="ctrTitle"/>
          </p:nvPr>
        </p:nvSpPr>
        <p:spPr>
          <a:xfrm>
            <a:off x="0" y="5949280"/>
            <a:ext cx="9144000" cy="864096"/>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ea typeface="ＭＳ Ｐゴシック" charset="0"/>
                <a:cs typeface="Arial"/>
              </a:rPr>
              <a:t>Why know the time it appeared?</a:t>
            </a:r>
            <a:endParaRPr lang="en-US" sz="28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20201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287466"/>
          </a:xfrm>
          <a:prstGeom prst="rect">
            <a:avLst/>
          </a:prstGeom>
        </p:spPr>
      </p:pic>
      <p:sp>
        <p:nvSpPr>
          <p:cNvPr id="2050" name="Rectangle 2"/>
          <p:cNvSpPr>
            <a:spLocks noGrp="1" noChangeArrowheads="1"/>
          </p:cNvSpPr>
          <p:nvPr>
            <p:ph type="ctrTitle"/>
          </p:nvPr>
        </p:nvSpPr>
        <p:spPr>
          <a:xfrm>
            <a:off x="0" y="4221088"/>
            <a:ext cx="9144000" cy="2664296"/>
          </a:xfrm>
        </p:spPr>
        <p:txBody>
          <a:bodyPr anchor="ctr"/>
          <a:lstStyle/>
          <a:p>
            <a:r>
              <a:rPr lang="en-US" sz="4000" dirty="0">
                <a:effectLst>
                  <a:glow rad="190500">
                    <a:schemeClr val="tx1"/>
                  </a:glow>
                </a:effectLst>
              </a:rPr>
              <a:t>Those whom you wouldn't expect worshipped Him while those whom you would expect to welcome Him rejected Him!</a:t>
            </a:r>
          </a:p>
        </p:txBody>
      </p:sp>
    </p:spTree>
    <p:extLst>
      <p:ext uri="{BB962C8B-B14F-4D97-AF65-F5344CB8AC3E}">
        <p14:creationId xmlns:p14="http://schemas.microsoft.com/office/powerpoint/2010/main" val="2267238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3" descr="Wise Men, Star and Snowflak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3" name="Title 1"/>
          <p:cNvSpPr>
            <a:spLocks noGrp="1"/>
          </p:cNvSpPr>
          <p:nvPr>
            <p:ph type="ctrTitle"/>
          </p:nvPr>
        </p:nvSpPr>
        <p:spPr>
          <a:xfrm>
            <a:off x="1189856" y="1124744"/>
            <a:ext cx="7414592" cy="4392487"/>
          </a:xfrm>
        </p:spPr>
        <p:txBody>
          <a:bodyPr/>
          <a:lstStyle/>
          <a:p>
            <a:pPr marL="722313" indent="-722313" algn="l" eaLnBrk="1" hangingPunct="1"/>
            <a:r>
              <a:rPr lang="en-US" sz="6600" b="1" dirty="0">
                <a:solidFill>
                  <a:schemeClr val="bg1"/>
                </a:solidFill>
                <a:latin typeface="Calibri" charset="0"/>
                <a:ea typeface="ＭＳ Ｐゴシック" charset="0"/>
                <a:cs typeface="ＭＳ Ｐゴシック" charset="0"/>
              </a:rPr>
              <a:t>III.	Those whom you </a:t>
            </a:r>
            <a:r>
              <a:rPr lang="en-US" sz="6600" b="1" dirty="0">
                <a:solidFill>
                  <a:srgbClr val="FFFF00"/>
                </a:solidFill>
                <a:latin typeface="Calibri" charset="0"/>
                <a:ea typeface="ＭＳ Ｐゴシック" charset="0"/>
                <a:cs typeface="ＭＳ Ｐゴシック" charset="0"/>
              </a:rPr>
              <a:t>wouldn't</a:t>
            </a:r>
            <a:r>
              <a:rPr lang="en-US" sz="6600" b="1" dirty="0">
                <a:solidFill>
                  <a:schemeClr val="bg1"/>
                </a:solidFill>
                <a:latin typeface="Calibri" charset="0"/>
                <a:ea typeface="ＭＳ Ｐゴシック" charset="0"/>
                <a:cs typeface="ＭＳ Ｐゴシック" charset="0"/>
              </a:rPr>
              <a:t> expect worshipped Christ (2:9-12).</a:t>
            </a:r>
          </a:p>
        </p:txBody>
      </p:sp>
    </p:spTree>
    <p:extLst>
      <p:ext uri="{BB962C8B-B14F-4D97-AF65-F5344CB8AC3E}">
        <p14:creationId xmlns:p14="http://schemas.microsoft.com/office/powerpoint/2010/main" val="1314789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86863"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250825" y="5661248"/>
            <a:ext cx="8893175" cy="836612"/>
          </a:xfrm>
          <a:effectLst>
            <a:outerShdw blurRad="63500" dist="35921" dir="2700000" algn="ctr" rotWithShape="0">
              <a:srgbClr val="000000">
                <a:alpha val="74998"/>
              </a:srgbClr>
            </a:outerShdw>
          </a:effectLst>
        </p:spPr>
        <p:txBody>
          <a:bodyPr/>
          <a:lstStyle/>
          <a:p>
            <a:pPr algn="l" eaLnBrk="1" hangingPunct="1">
              <a:defRPr/>
            </a:pPr>
            <a:r>
              <a:rPr lang="en-US" sz="6600" b="1" dirty="0">
                <a:solidFill>
                  <a:schemeClr val="bg1"/>
                </a:solidFill>
                <a:latin typeface="Monotype Corsiva" charset="0"/>
                <a:ea typeface="ＭＳ Ｐゴシック" charset="0"/>
                <a:cs typeface="Monotype Corsiva" charset="0"/>
              </a:rPr>
              <a:t>The Star Reappears!</a:t>
            </a:r>
            <a:endParaRPr lang="en-US" b="1" dirty="0">
              <a:solidFill>
                <a:schemeClr val="bg1"/>
              </a:solidFill>
              <a:latin typeface="Monotype Corsiva" charset="0"/>
              <a:ea typeface="ＭＳ Ｐゴシック" charset="0"/>
              <a:cs typeface="Monotype Corsiva" charset="0"/>
            </a:endParaRPr>
          </a:p>
        </p:txBody>
      </p:sp>
      <p:sp>
        <p:nvSpPr>
          <p:cNvPr id="5" name="Rectangle 2"/>
          <p:cNvSpPr txBox="1">
            <a:spLocks noChangeArrowheads="1"/>
          </p:cNvSpPr>
          <p:nvPr/>
        </p:nvSpPr>
        <p:spPr bwMode="auto">
          <a:xfrm>
            <a:off x="1259632" y="-27384"/>
            <a:ext cx="7812360" cy="3240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2800" dirty="0">
                <a:solidFill>
                  <a:srgbClr val="FFFFFF"/>
                </a:solidFill>
                <a:effectLst>
                  <a:glow rad="152400">
                    <a:srgbClr val="000000">
                      <a:lumMod val="85000"/>
                      <a:lumOff val="15000"/>
                    </a:srgbClr>
                  </a:glow>
                </a:effectLst>
                <a:latin typeface="Arial"/>
              </a:rPr>
              <a:t>"After this interview the wise men went their way. And the star they had seen in the east guided them to Bethlehem. It went ahead of them and stopped over the place where the child was.  </a:t>
            </a:r>
            <a:r>
              <a:rPr lang="en-US" sz="2800" baseline="30000" dirty="0">
                <a:solidFill>
                  <a:srgbClr val="FFFFFF"/>
                </a:solidFill>
                <a:effectLst>
                  <a:glow rad="152400">
                    <a:srgbClr val="000000">
                      <a:lumMod val="85000"/>
                      <a:lumOff val="15000"/>
                    </a:srgbClr>
                  </a:glow>
                </a:effectLst>
                <a:latin typeface="Arial"/>
              </a:rPr>
              <a:t>10</a:t>
            </a:r>
            <a:r>
              <a:rPr lang="en-US" sz="2800" dirty="0">
                <a:solidFill>
                  <a:srgbClr val="FFFFFF"/>
                </a:solidFill>
                <a:effectLst>
                  <a:glow rad="152400">
                    <a:srgbClr val="000000">
                      <a:lumMod val="85000"/>
                      <a:lumOff val="15000"/>
                    </a:srgbClr>
                  </a:glow>
                </a:effectLst>
                <a:latin typeface="Arial"/>
              </a:rPr>
              <a:t>When they saw the star, they were filled with joy!" (2:9-10 </a:t>
            </a:r>
            <a:r>
              <a:rPr lang="en-US" sz="2400" dirty="0">
                <a:solidFill>
                  <a:srgbClr val="FFFFFF"/>
                </a:solidFill>
                <a:effectLst>
                  <a:glow rad="152400">
                    <a:srgbClr val="000000">
                      <a:lumMod val="85000"/>
                      <a:lumOff val="15000"/>
                    </a:srgbClr>
                  </a:glow>
                </a:effectLst>
                <a:latin typeface="Arial"/>
              </a:rPr>
              <a:t>NLT</a:t>
            </a:r>
            <a:r>
              <a:rPr lang="en-US" sz="2800" dirty="0">
                <a:solidFill>
                  <a:srgbClr val="FFFFFF"/>
                </a:solidFill>
                <a:effectLst>
                  <a:glow rad="152400">
                    <a:srgbClr val="000000">
                      <a:lumMod val="85000"/>
                      <a:lumOff val="15000"/>
                    </a:srgbClr>
                  </a:glow>
                </a:effectLst>
                <a:latin typeface="Arial"/>
              </a:rPr>
              <a:t>)</a:t>
            </a:r>
          </a:p>
        </p:txBody>
      </p:sp>
    </p:spTree>
    <p:extLst>
      <p:ext uri="{BB962C8B-B14F-4D97-AF65-F5344CB8AC3E}">
        <p14:creationId xmlns:p14="http://schemas.microsoft.com/office/powerpoint/2010/main" val="1906245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721"/>
          <a:stretch/>
        </p:blipFill>
        <p:spPr>
          <a:xfrm>
            <a:off x="0" y="-27384"/>
            <a:ext cx="9144000" cy="6885384"/>
          </a:xfrm>
          <a:prstGeom prst="rect">
            <a:avLst/>
          </a:prstGeom>
        </p:spPr>
      </p:pic>
      <p:sp>
        <p:nvSpPr>
          <p:cNvPr id="16387" name="Title 1"/>
          <p:cNvSpPr>
            <a:spLocks noGrp="1"/>
          </p:cNvSpPr>
          <p:nvPr>
            <p:ph type="ctrTitle"/>
          </p:nvPr>
        </p:nvSpPr>
        <p:spPr>
          <a:xfrm>
            <a:off x="4644008" y="404812"/>
            <a:ext cx="4499992" cy="2448123"/>
          </a:xfrm>
          <a:noFill/>
          <a:ln>
            <a:noFill/>
          </a:ln>
        </p:spPr>
        <p:txBody>
          <a:bodyPr anchor="ctr"/>
          <a:lstStyle/>
          <a:p>
            <a:pPr eaLnBrk="1" hangingPunct="1"/>
            <a:r>
              <a:rPr lang="en-US" b="1" i="1" kern="1200" dirty="0">
                <a:solidFill>
                  <a:srgbClr val="FFFFFF"/>
                </a:solidFill>
                <a:effectLst>
                  <a:glow rad="190500">
                    <a:srgbClr val="000000"/>
                  </a:glow>
                </a:effectLst>
                <a:latin typeface="Arial"/>
                <a:ea typeface="+mj-ea"/>
                <a:cs typeface="+mj-cs"/>
              </a:rPr>
              <a:t>Least likely witnesses</a:t>
            </a:r>
          </a:p>
        </p:txBody>
      </p:sp>
    </p:spTree>
    <p:extLst>
      <p:ext uri="{BB962C8B-B14F-4D97-AF65-F5344CB8AC3E}">
        <p14:creationId xmlns:p14="http://schemas.microsoft.com/office/powerpoint/2010/main" val="2260386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86863"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250825" y="404813"/>
            <a:ext cx="8893175" cy="836612"/>
          </a:xfrm>
          <a:effectLst>
            <a:outerShdw blurRad="63500" dist="35921" dir="2700000" algn="ctr" rotWithShape="0">
              <a:srgbClr val="000000">
                <a:alpha val="74998"/>
              </a:srgbClr>
            </a:outerShdw>
          </a:effectLst>
        </p:spPr>
        <p:txBody>
          <a:bodyPr/>
          <a:lstStyle/>
          <a:p>
            <a:pPr algn="l" eaLnBrk="1" hangingPunct="1">
              <a:defRPr/>
            </a:pPr>
            <a:r>
              <a:rPr lang="en-US" sz="6600" b="1" dirty="0">
                <a:solidFill>
                  <a:schemeClr val="bg1"/>
                </a:solidFill>
                <a:latin typeface="Monotype Corsiva" charset="0"/>
                <a:ea typeface="ＭＳ Ｐゴシック" charset="0"/>
                <a:cs typeface="Monotype Corsiva" charset="0"/>
              </a:rPr>
              <a:t>The Star Reappears!</a:t>
            </a:r>
            <a:endParaRPr lang="en-US" b="1" dirty="0">
              <a:solidFill>
                <a:schemeClr val="bg1"/>
              </a:solidFill>
              <a:latin typeface="Monotype Corsiva" charset="0"/>
              <a:ea typeface="ＭＳ Ｐゴシック" charset="0"/>
              <a:cs typeface="Monotype Corsiva" charset="0"/>
            </a:endParaRPr>
          </a:p>
        </p:txBody>
      </p:sp>
      <p:sp>
        <p:nvSpPr>
          <p:cNvPr id="5" name="Rectangle 2"/>
          <p:cNvSpPr txBox="1">
            <a:spLocks noChangeArrowheads="1"/>
          </p:cNvSpPr>
          <p:nvPr/>
        </p:nvSpPr>
        <p:spPr bwMode="auto">
          <a:xfrm>
            <a:off x="0" y="3861048"/>
            <a:ext cx="5652120" cy="3240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dirty="0">
                <a:solidFill>
                  <a:srgbClr val="FFFFFF"/>
                </a:solidFill>
                <a:effectLst>
                  <a:glow rad="190500">
                    <a:srgbClr val="000000"/>
                  </a:glow>
                </a:effectLst>
                <a:latin typeface="Arial"/>
              </a:rPr>
              <a:t>Greek:</a:t>
            </a:r>
            <a:br>
              <a:rPr lang="en-US" dirty="0">
                <a:solidFill>
                  <a:srgbClr val="FFFFFF"/>
                </a:solidFill>
                <a:effectLst>
                  <a:glow rad="190500">
                    <a:srgbClr val="000000"/>
                  </a:glow>
                </a:effectLst>
                <a:latin typeface="Arial"/>
              </a:rPr>
            </a:br>
            <a:r>
              <a:rPr lang="en-US" dirty="0">
                <a:solidFill>
                  <a:srgbClr val="FFFFFF"/>
                </a:solidFill>
                <a:effectLst>
                  <a:glow rad="190500">
                    <a:srgbClr val="000000"/>
                  </a:glow>
                </a:effectLst>
                <a:latin typeface="Arial"/>
              </a:rPr>
              <a:t>"They rejoiced a joy great exceedingly"!</a:t>
            </a:r>
          </a:p>
        </p:txBody>
      </p:sp>
    </p:spTree>
    <p:extLst>
      <p:ext uri="{BB962C8B-B14F-4D97-AF65-F5344CB8AC3E}">
        <p14:creationId xmlns:p14="http://schemas.microsoft.com/office/powerpoint/2010/main" val="4158634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6387" name="Title 1"/>
          <p:cNvSpPr>
            <a:spLocks noGrp="1"/>
          </p:cNvSpPr>
          <p:nvPr>
            <p:ph type="ctrTitle"/>
          </p:nvPr>
        </p:nvSpPr>
        <p:spPr>
          <a:xfrm>
            <a:off x="4788024" y="72008"/>
            <a:ext cx="4214536" cy="6597352"/>
          </a:xfrm>
          <a:noFill/>
          <a:ln>
            <a:noFill/>
          </a:ln>
        </p:spPr>
        <p:txBody>
          <a:bodyPr vert="horz" wrap="square" lIns="91440" tIns="45720" rIns="91440" bIns="45720" numCol="1" anchor="ctr" anchorCtr="0" compatLnSpc="1">
            <a:prstTxWarp prst="textNoShape">
              <a:avLst/>
            </a:prstTxWarp>
          </a:bodyPr>
          <a:lstStyle/>
          <a:p>
            <a:pPr algn="r" eaLnBrk="1" hangingPunct="1"/>
            <a:r>
              <a:rPr lang="en-US" b="1" dirty="0">
                <a:solidFill>
                  <a:schemeClr val="bg1"/>
                </a:solidFill>
                <a:effectLst>
                  <a:glow rad="190500">
                    <a:schemeClr val="tx1"/>
                  </a:glow>
                </a:effectLst>
                <a:ea typeface="+mj-ea"/>
                <a:cs typeface="+mj-cs"/>
              </a:rPr>
              <a:t>"They entered the house and saw the child with his mother, Mary, and they bowed down and worshiped him" (2:11a </a:t>
            </a:r>
            <a:r>
              <a:rPr lang="en-US" sz="4000" b="1" dirty="0">
                <a:solidFill>
                  <a:schemeClr val="bg1"/>
                </a:solidFill>
                <a:effectLst>
                  <a:glow rad="190500">
                    <a:schemeClr val="tx1"/>
                  </a:glow>
                </a:effectLst>
                <a:ea typeface="+mj-ea"/>
                <a:cs typeface="+mj-cs"/>
              </a:rPr>
              <a:t>NLT</a:t>
            </a:r>
            <a:r>
              <a:rPr lang="en-US" b="1" dirty="0">
                <a:solidFill>
                  <a:schemeClr val="bg1"/>
                </a:solidFill>
                <a:effectLst>
                  <a:glow rad="190500">
                    <a:schemeClr val="tx1"/>
                  </a:glow>
                </a:effectLst>
                <a:ea typeface="+mj-ea"/>
                <a:cs typeface="+mj-cs"/>
              </a:rPr>
              <a:t>)</a:t>
            </a:r>
          </a:p>
        </p:txBody>
      </p:sp>
    </p:spTree>
    <p:extLst>
      <p:ext uri="{BB962C8B-B14F-4D97-AF65-F5344CB8AC3E}">
        <p14:creationId xmlns:p14="http://schemas.microsoft.com/office/powerpoint/2010/main" val="772585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575" y="260648"/>
            <a:ext cx="9144000" cy="1143000"/>
          </a:xfrm>
        </p:spPr>
        <p:txBody>
          <a:bodyPr/>
          <a:lstStyle/>
          <a:p>
            <a:r>
              <a:rPr lang="en-US" dirty="0">
                <a:effectLst>
                  <a:glow rad="190500">
                    <a:schemeClr val="tx1"/>
                  </a:glow>
                </a:effectLst>
              </a:rPr>
              <a:t>The typical nativity shows the magi at the manger</a:t>
            </a:r>
          </a:p>
        </p:txBody>
      </p:sp>
      <p:pic>
        <p:nvPicPr>
          <p:cNvPr id="6" name="Picture 5"/>
          <p:cNvPicPr>
            <a:picLocks noChangeAspect="1"/>
          </p:cNvPicPr>
          <p:nvPr/>
        </p:nvPicPr>
        <p:blipFill>
          <a:blip r:embed="rId3"/>
          <a:stretch>
            <a:fillRect/>
          </a:stretch>
        </p:blipFill>
        <p:spPr>
          <a:xfrm>
            <a:off x="-36512" y="1628800"/>
            <a:ext cx="9292036" cy="5229200"/>
          </a:xfrm>
          <a:prstGeom prst="rect">
            <a:avLst/>
          </a:prstGeom>
        </p:spPr>
      </p:pic>
    </p:spTree>
    <p:extLst>
      <p:ext uri="{BB962C8B-B14F-4D97-AF65-F5344CB8AC3E}">
        <p14:creationId xmlns:p14="http://schemas.microsoft.com/office/powerpoint/2010/main" val="2334987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326"/>
          <a:stretch/>
        </p:blipFill>
        <p:spPr>
          <a:xfrm>
            <a:off x="0" y="-73001"/>
            <a:ext cx="9144000" cy="6931001"/>
          </a:xfrm>
          <a:prstGeom prst="rect">
            <a:avLst/>
          </a:prstGeom>
        </p:spPr>
      </p:pic>
      <p:sp>
        <p:nvSpPr>
          <p:cNvPr id="2050" name="Rectangle 2"/>
          <p:cNvSpPr>
            <a:spLocks noGrp="1" noChangeArrowheads="1"/>
          </p:cNvSpPr>
          <p:nvPr>
            <p:ph type="ctrTitle"/>
          </p:nvPr>
        </p:nvSpPr>
        <p:spPr>
          <a:xfrm>
            <a:off x="216024" y="5445224"/>
            <a:ext cx="7308304" cy="1143000"/>
          </a:xfrm>
        </p:spPr>
        <p:txBody>
          <a:bodyPr/>
          <a:lstStyle/>
          <a:p>
            <a:pPr algn="l"/>
            <a:r>
              <a:rPr lang="en-US" dirty="0">
                <a:effectLst>
                  <a:glow rad="190500">
                    <a:schemeClr val="tx1"/>
                  </a:glow>
                </a:effectLst>
              </a:rPr>
              <a:t>Up to 2 years later…</a:t>
            </a:r>
          </a:p>
        </p:txBody>
      </p:sp>
    </p:spTree>
    <p:extLst>
      <p:ext uri="{BB962C8B-B14F-4D97-AF65-F5344CB8AC3E}">
        <p14:creationId xmlns:p14="http://schemas.microsoft.com/office/powerpoint/2010/main" val="315406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descr="Christmas Red Can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 y="0"/>
            <a:ext cx="9143816" cy="6857862"/>
          </a:xfrm>
          <a:prstGeom prst="rect">
            <a:avLst/>
          </a:prstGeom>
        </p:spPr>
      </p:pic>
      <p:sp>
        <p:nvSpPr>
          <p:cNvPr id="107522" name="Title 1"/>
          <p:cNvSpPr>
            <a:spLocks noGrp="1"/>
          </p:cNvSpPr>
          <p:nvPr>
            <p:ph type="title"/>
          </p:nvPr>
        </p:nvSpPr>
        <p:spPr>
          <a:xfrm>
            <a:off x="4607496" y="16590"/>
            <a:ext cx="4536504" cy="1800200"/>
          </a:xfrm>
        </p:spPr>
        <p:txBody>
          <a:bodyPr/>
          <a:lstStyle/>
          <a:p>
            <a:r>
              <a:rPr lang="en-US" b="1" i="1" dirty="0">
                <a:solidFill>
                  <a:schemeClr val="bg1"/>
                </a:solidFill>
                <a:latin typeface="Calibri" charset="0"/>
                <a:ea typeface="ＭＳ Ｐゴシック" charset="0"/>
                <a:cs typeface="ＭＳ Ｐゴシック" charset="0"/>
              </a:rPr>
              <a:t>The Meaning of Christmas</a:t>
            </a:r>
          </a:p>
        </p:txBody>
      </p:sp>
    </p:spTree>
    <p:extLst>
      <p:ext uri="{BB962C8B-B14F-4D97-AF65-F5344CB8AC3E}">
        <p14:creationId xmlns:p14="http://schemas.microsoft.com/office/powerpoint/2010/main" val="411671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63" t="6126" r="1151" b="10057"/>
          <a:stretch/>
        </p:blipFill>
        <p:spPr>
          <a:xfrm>
            <a:off x="2771800" y="1545"/>
            <a:ext cx="6372200" cy="6883839"/>
          </a:xfrm>
          <a:prstGeom prst="rect">
            <a:avLst/>
          </a:prstGeom>
        </p:spPr>
      </p:pic>
      <p:sp>
        <p:nvSpPr>
          <p:cNvPr id="2" name="Title 1"/>
          <p:cNvSpPr>
            <a:spLocks noGrp="1"/>
          </p:cNvSpPr>
          <p:nvPr>
            <p:ph type="title"/>
          </p:nvPr>
        </p:nvSpPr>
        <p:spPr>
          <a:xfrm>
            <a:off x="-15607" y="0"/>
            <a:ext cx="9159607" cy="1066800"/>
          </a:xfrm>
          <a:noFill/>
        </p:spPr>
        <p:txBody>
          <a:bodyPr anchor="b"/>
          <a:lstStyle/>
          <a:p>
            <a:pPr algn="l">
              <a:defRPr/>
            </a:pPr>
            <a:r>
              <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Worship with Gifts</a:t>
            </a:r>
          </a:p>
        </p:txBody>
      </p:sp>
      <p:sp>
        <p:nvSpPr>
          <p:cNvPr id="8" name="Title 1"/>
          <p:cNvSpPr txBox="1">
            <a:spLocks/>
          </p:cNvSpPr>
          <p:nvPr/>
        </p:nvSpPr>
        <p:spPr bwMode="auto">
          <a:xfrm>
            <a:off x="35496" y="1268760"/>
            <a:ext cx="2592288" cy="5184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r">
              <a:defRPr/>
            </a:pPr>
            <a:r>
              <a:rPr lang="en-US" sz="60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The inferior gave to the superior</a:t>
            </a:r>
          </a:p>
        </p:txBody>
      </p:sp>
    </p:spTree>
    <p:extLst>
      <p:ext uri="{BB962C8B-B14F-4D97-AF65-F5344CB8AC3E}">
        <p14:creationId xmlns:p14="http://schemas.microsoft.com/office/powerpoint/2010/main" val="1060135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607" y="0"/>
            <a:ext cx="6531823" cy="1066800"/>
          </a:xfrm>
          <a:noFill/>
        </p:spPr>
        <p:txBody>
          <a:bodyPr anchor="b"/>
          <a:lstStyle/>
          <a:p>
            <a:pPr algn="l">
              <a:defRPr/>
            </a:pPr>
            <a:r>
              <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Significant Gifts:</a:t>
            </a:r>
          </a:p>
        </p:txBody>
      </p:sp>
      <p:sp>
        <p:nvSpPr>
          <p:cNvPr id="4" name="Title 1"/>
          <p:cNvSpPr txBox="1">
            <a:spLocks/>
          </p:cNvSpPr>
          <p:nvPr/>
        </p:nvSpPr>
        <p:spPr bwMode="auto">
          <a:xfrm>
            <a:off x="-36512" y="2204864"/>
            <a:ext cx="43924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Gold</a:t>
            </a:r>
          </a:p>
        </p:txBody>
      </p:sp>
      <p:sp>
        <p:nvSpPr>
          <p:cNvPr id="5" name="Title 1"/>
          <p:cNvSpPr txBox="1">
            <a:spLocks/>
          </p:cNvSpPr>
          <p:nvPr/>
        </p:nvSpPr>
        <p:spPr bwMode="auto">
          <a:xfrm>
            <a:off x="3131840" y="1124744"/>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Frankincense</a:t>
            </a:r>
          </a:p>
        </p:txBody>
      </p:sp>
      <p:sp>
        <p:nvSpPr>
          <p:cNvPr id="6" name="Title 1"/>
          <p:cNvSpPr txBox="1">
            <a:spLocks/>
          </p:cNvSpPr>
          <p:nvPr/>
        </p:nvSpPr>
        <p:spPr bwMode="auto">
          <a:xfrm>
            <a:off x="2915816" y="4437112"/>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Myrrh</a:t>
            </a:r>
          </a:p>
        </p:txBody>
      </p:sp>
    </p:spTree>
    <p:extLst>
      <p:ext uri="{BB962C8B-B14F-4D97-AF65-F5344CB8AC3E}">
        <p14:creationId xmlns:p14="http://schemas.microsoft.com/office/powerpoint/2010/main" val="184075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63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09" name="Rectangle 2"/>
          <p:cNvSpPr>
            <a:spLocks noGrp="1" noChangeArrowheads="1"/>
          </p:cNvSpPr>
          <p:nvPr>
            <p:ph type="ctrTitle"/>
          </p:nvPr>
        </p:nvSpPr>
        <p:spPr>
          <a:xfrm>
            <a:off x="179512" y="33420"/>
            <a:ext cx="7848872" cy="1235340"/>
          </a:xfrm>
        </p:spPr>
        <p:txBody>
          <a:bodyPr/>
          <a:lstStyle/>
          <a:p>
            <a:pPr lvl="0" algn="l">
              <a:defRPr/>
            </a:pPr>
            <a:r>
              <a:rPr lang="en-US" sz="9600" kern="1200" dirty="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rPr>
              <a:t>Gold</a:t>
            </a:r>
          </a:p>
        </p:txBody>
      </p:sp>
      <p:sp>
        <p:nvSpPr>
          <p:cNvPr id="4" name="Rectangle 2"/>
          <p:cNvSpPr txBox="1">
            <a:spLocks noChangeArrowheads="1"/>
          </p:cNvSpPr>
          <p:nvPr/>
        </p:nvSpPr>
        <p:spPr bwMode="auto">
          <a:xfrm>
            <a:off x="323528" y="1916832"/>
            <a:ext cx="7848872" cy="123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a:defRPr/>
            </a:pPr>
            <a:r>
              <a:rPr lang="en-US" sz="9600" kern="12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King</a:t>
            </a:r>
          </a:p>
        </p:txBody>
      </p:sp>
      <p:pic>
        <p:nvPicPr>
          <p:cNvPr id="2" name="Picture 1"/>
          <p:cNvPicPr>
            <a:picLocks noChangeAspect="1"/>
          </p:cNvPicPr>
          <p:nvPr/>
        </p:nvPicPr>
        <p:blipFill>
          <a:blip r:embed="rId4"/>
          <a:stretch>
            <a:fillRect/>
          </a:stretch>
        </p:blipFill>
        <p:spPr>
          <a:xfrm>
            <a:off x="3395357" y="2564904"/>
            <a:ext cx="5724128" cy="4293096"/>
          </a:xfrm>
          <a:prstGeom prst="rect">
            <a:avLst/>
          </a:prstGeom>
        </p:spPr>
      </p:pic>
    </p:spTree>
    <p:extLst>
      <p:ext uri="{BB962C8B-B14F-4D97-AF65-F5344CB8AC3E}">
        <p14:creationId xmlns:p14="http://schemas.microsoft.com/office/powerpoint/2010/main" val="37662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22912" y="1386284"/>
            <a:ext cx="3657600" cy="5499100"/>
          </a:xfrm>
          <a:prstGeom prst="rect">
            <a:avLst/>
          </a:prstGeom>
        </p:spPr>
      </p:pic>
      <p:pic>
        <p:nvPicPr>
          <p:cNvPr id="2" name="Picture 1"/>
          <p:cNvPicPr>
            <a:picLocks noChangeAspect="1"/>
          </p:cNvPicPr>
          <p:nvPr/>
        </p:nvPicPr>
        <p:blipFill>
          <a:blip r:embed="rId4"/>
          <a:stretch>
            <a:fillRect/>
          </a:stretch>
        </p:blipFill>
        <p:spPr>
          <a:xfrm>
            <a:off x="-1" y="4203794"/>
            <a:ext cx="3635897" cy="2654205"/>
          </a:xfrm>
          <a:prstGeom prst="rect">
            <a:avLst/>
          </a:prstGeom>
        </p:spPr>
      </p:pic>
      <p:sp>
        <p:nvSpPr>
          <p:cNvPr id="273409" name="Rectangle 2"/>
          <p:cNvSpPr>
            <a:spLocks noGrp="1" noChangeArrowheads="1"/>
          </p:cNvSpPr>
          <p:nvPr>
            <p:ph type="ctrTitle"/>
          </p:nvPr>
        </p:nvSpPr>
        <p:spPr>
          <a:xfrm>
            <a:off x="179512" y="33420"/>
            <a:ext cx="7848872" cy="1235340"/>
          </a:xfrm>
        </p:spPr>
        <p:txBody>
          <a:bodyPr/>
          <a:lstStyle/>
          <a:p>
            <a:pPr lvl="0" algn="l">
              <a:defRPr/>
            </a:pPr>
            <a:r>
              <a:rPr lang="en-US" sz="9600" kern="1200" dirty="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Frankincense</a:t>
            </a:r>
          </a:p>
        </p:txBody>
      </p:sp>
      <p:sp>
        <p:nvSpPr>
          <p:cNvPr id="4" name="Rectangle 2"/>
          <p:cNvSpPr txBox="1">
            <a:spLocks noChangeArrowheads="1"/>
          </p:cNvSpPr>
          <p:nvPr/>
        </p:nvSpPr>
        <p:spPr bwMode="auto">
          <a:xfrm>
            <a:off x="323528" y="1916832"/>
            <a:ext cx="7848872" cy="123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a:defRPr/>
            </a:pPr>
            <a:r>
              <a:rPr lang="en-US" sz="9600" kern="12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Priest</a:t>
            </a:r>
          </a:p>
        </p:txBody>
      </p:sp>
      <p:pic>
        <p:nvPicPr>
          <p:cNvPr id="3" name="Picture 2"/>
          <p:cNvPicPr>
            <a:picLocks noChangeAspect="1"/>
          </p:cNvPicPr>
          <p:nvPr/>
        </p:nvPicPr>
        <p:blipFill>
          <a:blip r:embed="rId5"/>
          <a:stretch>
            <a:fillRect/>
          </a:stretch>
        </p:blipFill>
        <p:spPr>
          <a:xfrm>
            <a:off x="2627784" y="2924944"/>
            <a:ext cx="3744416" cy="3744416"/>
          </a:xfrm>
          <a:prstGeom prst="ellipse">
            <a:avLst/>
          </a:prstGeom>
        </p:spPr>
      </p:pic>
    </p:spTree>
    <p:extLst>
      <p:ext uri="{BB962C8B-B14F-4D97-AF65-F5344CB8AC3E}">
        <p14:creationId xmlns:p14="http://schemas.microsoft.com/office/powerpoint/2010/main" val="28254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75722" y="1556792"/>
            <a:ext cx="7068277" cy="5301208"/>
          </a:xfrm>
          <a:prstGeom prst="rect">
            <a:avLst/>
          </a:prstGeom>
        </p:spPr>
      </p:pic>
      <p:pic>
        <p:nvPicPr>
          <p:cNvPr id="2" name="Picture 1"/>
          <p:cNvPicPr>
            <a:picLocks noChangeAspect="1"/>
          </p:cNvPicPr>
          <p:nvPr/>
        </p:nvPicPr>
        <p:blipFill rotWithShape="1">
          <a:blip r:embed="rId4"/>
          <a:srcRect t="20923" r="40653" b="10279"/>
          <a:stretch/>
        </p:blipFill>
        <p:spPr>
          <a:xfrm>
            <a:off x="10472" y="3455459"/>
            <a:ext cx="4199716" cy="3401924"/>
          </a:xfrm>
          <a:prstGeom prst="rect">
            <a:avLst/>
          </a:prstGeom>
        </p:spPr>
      </p:pic>
      <p:sp>
        <p:nvSpPr>
          <p:cNvPr id="273409" name="Rectangle 2"/>
          <p:cNvSpPr>
            <a:spLocks noGrp="1" noChangeArrowheads="1"/>
          </p:cNvSpPr>
          <p:nvPr>
            <p:ph type="ctrTitle"/>
          </p:nvPr>
        </p:nvSpPr>
        <p:spPr>
          <a:xfrm>
            <a:off x="179512" y="33420"/>
            <a:ext cx="7848872" cy="1235340"/>
          </a:xfrm>
        </p:spPr>
        <p:txBody>
          <a:bodyPr/>
          <a:lstStyle/>
          <a:p>
            <a:pPr lvl="0" algn="l">
              <a:defRPr/>
            </a:pPr>
            <a:r>
              <a:rPr lang="en-US" sz="9600" kern="1200" dirty="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rPr>
              <a:t>Myrrh</a:t>
            </a:r>
          </a:p>
        </p:txBody>
      </p:sp>
      <p:sp>
        <p:nvSpPr>
          <p:cNvPr id="4" name="Rectangle 2"/>
          <p:cNvSpPr txBox="1">
            <a:spLocks noChangeArrowheads="1"/>
          </p:cNvSpPr>
          <p:nvPr/>
        </p:nvSpPr>
        <p:spPr bwMode="auto">
          <a:xfrm>
            <a:off x="323528" y="1916832"/>
            <a:ext cx="7848872" cy="123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a:defRPr/>
            </a:pPr>
            <a:r>
              <a:rPr lang="en-US" sz="9600" kern="12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Savior</a:t>
            </a:r>
          </a:p>
        </p:txBody>
      </p:sp>
      <p:pic>
        <p:nvPicPr>
          <p:cNvPr id="5" name="Picture 4"/>
          <p:cNvPicPr>
            <a:picLocks noChangeAspect="1"/>
          </p:cNvPicPr>
          <p:nvPr/>
        </p:nvPicPr>
        <p:blipFill rotWithShape="1">
          <a:blip r:embed="rId5"/>
          <a:srcRect r="11544"/>
          <a:stretch/>
        </p:blipFill>
        <p:spPr>
          <a:xfrm>
            <a:off x="1994254" y="3501008"/>
            <a:ext cx="3513850" cy="3356992"/>
          </a:xfrm>
          <a:prstGeom prst="rect">
            <a:avLst/>
          </a:prstGeom>
        </p:spPr>
      </p:pic>
    </p:spTree>
    <p:extLst>
      <p:ext uri="{BB962C8B-B14F-4D97-AF65-F5344CB8AC3E}">
        <p14:creationId xmlns:p14="http://schemas.microsoft.com/office/powerpoint/2010/main" val="28254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607" y="0"/>
            <a:ext cx="6531823" cy="1066800"/>
          </a:xfrm>
          <a:noFill/>
        </p:spPr>
        <p:txBody>
          <a:bodyPr anchor="b"/>
          <a:lstStyle/>
          <a:p>
            <a:pPr algn="l">
              <a:defRPr/>
            </a:pPr>
            <a:r>
              <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Significant Gifts:</a:t>
            </a:r>
          </a:p>
        </p:txBody>
      </p:sp>
      <p:sp>
        <p:nvSpPr>
          <p:cNvPr id="4" name="Title 1"/>
          <p:cNvSpPr txBox="1">
            <a:spLocks/>
          </p:cNvSpPr>
          <p:nvPr/>
        </p:nvSpPr>
        <p:spPr bwMode="auto">
          <a:xfrm>
            <a:off x="-36512" y="2204864"/>
            <a:ext cx="43924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Gold</a:t>
            </a:r>
          </a:p>
        </p:txBody>
      </p:sp>
      <p:sp>
        <p:nvSpPr>
          <p:cNvPr id="5" name="Title 1"/>
          <p:cNvSpPr txBox="1">
            <a:spLocks/>
          </p:cNvSpPr>
          <p:nvPr/>
        </p:nvSpPr>
        <p:spPr bwMode="auto">
          <a:xfrm>
            <a:off x="3131840" y="1124744"/>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Frankincense</a:t>
            </a:r>
          </a:p>
        </p:txBody>
      </p:sp>
      <p:sp>
        <p:nvSpPr>
          <p:cNvPr id="6" name="Title 1"/>
          <p:cNvSpPr txBox="1">
            <a:spLocks/>
          </p:cNvSpPr>
          <p:nvPr/>
        </p:nvSpPr>
        <p:spPr bwMode="auto">
          <a:xfrm>
            <a:off x="2915816" y="4437112"/>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Myrrh</a:t>
            </a:r>
          </a:p>
        </p:txBody>
      </p:sp>
      <p:sp>
        <p:nvSpPr>
          <p:cNvPr id="7" name="Title 1"/>
          <p:cNvSpPr txBox="1">
            <a:spLocks/>
          </p:cNvSpPr>
          <p:nvPr/>
        </p:nvSpPr>
        <p:spPr bwMode="auto">
          <a:xfrm>
            <a:off x="8522" y="2996952"/>
            <a:ext cx="43924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00"/>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Ruling King</a:t>
            </a:r>
          </a:p>
        </p:txBody>
      </p:sp>
      <p:sp>
        <p:nvSpPr>
          <p:cNvPr id="8" name="Title 1"/>
          <p:cNvSpPr txBox="1">
            <a:spLocks/>
          </p:cNvSpPr>
          <p:nvPr/>
        </p:nvSpPr>
        <p:spPr bwMode="auto">
          <a:xfrm>
            <a:off x="3176874" y="1916832"/>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00"/>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High Priest</a:t>
            </a:r>
          </a:p>
        </p:txBody>
      </p:sp>
      <p:sp>
        <p:nvSpPr>
          <p:cNvPr id="9" name="Title 1"/>
          <p:cNvSpPr txBox="1">
            <a:spLocks/>
          </p:cNvSpPr>
          <p:nvPr/>
        </p:nvSpPr>
        <p:spPr bwMode="auto">
          <a:xfrm>
            <a:off x="2960850" y="5229200"/>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00"/>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Redeeming Savior</a:t>
            </a:r>
          </a:p>
        </p:txBody>
      </p:sp>
    </p:spTree>
    <p:extLst>
      <p:ext uri="{BB962C8B-B14F-4D97-AF65-F5344CB8AC3E}">
        <p14:creationId xmlns:p14="http://schemas.microsoft.com/office/powerpoint/2010/main" val="35308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800" decel="100000"/>
                                        <p:tgtEl>
                                          <p:spTgt spid="9"/>
                                        </p:tgtEl>
                                      </p:cBhvr>
                                    </p:animEffect>
                                    <p:anim calcmode="lin" valueType="num">
                                      <p:cBhvr>
                                        <p:cTn id="28" dur="800" decel="100000" fill="hold"/>
                                        <p:tgtEl>
                                          <p:spTgt spid="9"/>
                                        </p:tgtEl>
                                        <p:attrNameLst>
                                          <p:attrName>style.rotation</p:attrName>
                                        </p:attrNameLst>
                                      </p:cBhvr>
                                      <p:tavLst>
                                        <p:tav tm="0">
                                          <p:val>
                                            <p:fltVal val="-90"/>
                                          </p:val>
                                        </p:tav>
                                        <p:tav tm="100000">
                                          <p:val>
                                            <p:fltVal val="0"/>
                                          </p:val>
                                        </p:tav>
                                      </p:tavLst>
                                    </p:anim>
                                    <p:anim calcmode="lin" valueType="num">
                                      <p:cBhvr>
                                        <p:cTn id="29" dur="800" decel="100000" fill="hold"/>
                                        <p:tgtEl>
                                          <p:spTgt spid="9"/>
                                        </p:tgtEl>
                                        <p:attrNameLst>
                                          <p:attrName>ppt_x</p:attrName>
                                        </p:attrNameLst>
                                      </p:cBhvr>
                                      <p:tavLst>
                                        <p:tav tm="0">
                                          <p:val>
                                            <p:strVal val="#ppt_x+0.4"/>
                                          </p:val>
                                        </p:tav>
                                        <p:tav tm="100000">
                                          <p:val>
                                            <p:strVal val="#ppt_x-0.05"/>
                                          </p:val>
                                        </p:tav>
                                      </p:tavLst>
                                    </p:anim>
                                    <p:anim calcmode="lin" valueType="num">
                                      <p:cBhvr>
                                        <p:cTn id="30" dur="800" decel="100000" fill="hold"/>
                                        <p:tgtEl>
                                          <p:spTgt spid="9"/>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224"/>
          <a:stretch/>
        </p:blipFill>
        <p:spPr>
          <a:xfrm flipH="1">
            <a:off x="-1" y="-27384"/>
            <a:ext cx="9253601" cy="6885384"/>
          </a:xfrm>
          <a:prstGeom prst="rect">
            <a:avLst/>
          </a:prstGeom>
        </p:spPr>
      </p:pic>
      <p:sp>
        <p:nvSpPr>
          <p:cNvPr id="72706" name="Title 1"/>
          <p:cNvSpPr>
            <a:spLocks noGrp="1"/>
          </p:cNvSpPr>
          <p:nvPr>
            <p:ph type="title"/>
          </p:nvPr>
        </p:nvSpPr>
        <p:spPr>
          <a:xfrm>
            <a:off x="323528" y="5589240"/>
            <a:ext cx="8640960" cy="1143000"/>
          </a:xfrm>
        </p:spPr>
        <p:txBody>
          <a:bodyPr/>
          <a:lstStyle/>
          <a:p>
            <a:r>
              <a:rPr lang="en-US" sz="6000" dirty="0">
                <a:solidFill>
                  <a:srgbClr val="FFFFFF"/>
                </a:solidFill>
                <a:latin typeface="Monotype Corsiva" charset="0"/>
                <a:ea typeface="ＭＳ Ｐゴシック" charset="0"/>
                <a:cs typeface="Monotype Corsiva" charset="0"/>
              </a:rPr>
              <a:t>Money for the trip to Egypt</a:t>
            </a:r>
          </a:p>
        </p:txBody>
      </p:sp>
    </p:spTree>
    <p:extLst>
      <p:ext uri="{BB962C8B-B14F-4D97-AF65-F5344CB8AC3E}">
        <p14:creationId xmlns:p14="http://schemas.microsoft.com/office/powerpoint/2010/main" val="2647347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960" t="18463" r="11114" b="18381"/>
          <a:stretch/>
        </p:blipFill>
        <p:spPr>
          <a:xfrm>
            <a:off x="-108520" y="-27384"/>
            <a:ext cx="9252520" cy="6962521"/>
          </a:xfrm>
          <a:prstGeom prst="rect">
            <a:avLst/>
          </a:prstGeom>
        </p:spPr>
      </p:pic>
      <p:sp>
        <p:nvSpPr>
          <p:cNvPr id="72706" name="Title 1"/>
          <p:cNvSpPr>
            <a:spLocks noGrp="1"/>
          </p:cNvSpPr>
          <p:nvPr>
            <p:ph type="title"/>
          </p:nvPr>
        </p:nvSpPr>
        <p:spPr>
          <a:xfrm>
            <a:off x="323528" y="5589240"/>
            <a:ext cx="8640960" cy="1143000"/>
          </a:xfrm>
        </p:spPr>
        <p:txBody>
          <a:bodyPr/>
          <a:lstStyle/>
          <a:p>
            <a:pPr algn="r"/>
            <a:r>
              <a:rPr lang="en-US" sz="7200" dirty="0">
                <a:solidFill>
                  <a:srgbClr val="FFFFFF"/>
                </a:solidFill>
                <a:latin typeface="Monotype Corsiva" charset="0"/>
                <a:ea typeface="ＭＳ Ｐゴシック" charset="0"/>
                <a:cs typeface="Monotype Corsiva" charset="0"/>
              </a:rPr>
              <a:t>Return of the Wise Men</a:t>
            </a:r>
          </a:p>
        </p:txBody>
      </p:sp>
      <p:sp>
        <p:nvSpPr>
          <p:cNvPr id="4" name="Title 1"/>
          <p:cNvSpPr txBox="1">
            <a:spLocks/>
          </p:cNvSpPr>
          <p:nvPr/>
        </p:nvSpPr>
        <p:spPr bwMode="auto">
          <a:xfrm>
            <a:off x="-36512" y="53976"/>
            <a:ext cx="9144000" cy="3303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r>
              <a:rPr lang="en-US" sz="4000" b="1" dirty="0">
                <a:solidFill>
                  <a:schemeClr val="bg1"/>
                </a:solidFill>
                <a:effectLst>
                  <a:glow rad="190500">
                    <a:schemeClr val="tx1"/>
                  </a:glow>
                </a:effectLst>
                <a:ea typeface="+mj-ea"/>
                <a:cs typeface="+mj-cs"/>
              </a:rPr>
              <a:t>"When it was time to leave, they returned to their own country by another route, for God had warned them in a dream not to return to Herod" (2:12 </a:t>
            </a:r>
            <a:r>
              <a:rPr lang="en-US" sz="3600" b="1" dirty="0">
                <a:solidFill>
                  <a:schemeClr val="bg1"/>
                </a:solidFill>
                <a:effectLst>
                  <a:glow rad="190500">
                    <a:schemeClr val="tx1"/>
                  </a:glow>
                </a:effectLst>
                <a:ea typeface="+mj-ea"/>
                <a:cs typeface="+mj-cs"/>
              </a:rPr>
              <a:t>NLT</a:t>
            </a:r>
            <a:r>
              <a:rPr lang="en-US" sz="4000" b="1" dirty="0">
                <a:solidFill>
                  <a:schemeClr val="bg1"/>
                </a:solidFill>
                <a:effectLst>
                  <a:glow rad="190500">
                    <a:schemeClr val="tx1"/>
                  </a:glow>
                </a:effectLst>
                <a:ea typeface="+mj-ea"/>
                <a:cs typeface="+mj-cs"/>
              </a:rPr>
              <a:t>)</a:t>
            </a:r>
          </a:p>
        </p:txBody>
      </p:sp>
    </p:spTree>
    <p:extLst>
      <p:ext uri="{BB962C8B-B14F-4D97-AF65-F5344CB8AC3E}">
        <p14:creationId xmlns:p14="http://schemas.microsoft.com/office/powerpoint/2010/main" val="8303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1760"/>
          </a:xfrm>
          <a:prstGeom prst="rect">
            <a:avLst/>
          </a:prstGeom>
        </p:spPr>
      </p:pic>
      <p:sp>
        <p:nvSpPr>
          <p:cNvPr id="2050" name="Rectangle 2"/>
          <p:cNvSpPr>
            <a:spLocks noGrp="1" noChangeArrowheads="1"/>
          </p:cNvSpPr>
          <p:nvPr>
            <p:ph type="ctrTitle"/>
          </p:nvPr>
        </p:nvSpPr>
        <p:spPr>
          <a:xfrm>
            <a:off x="1619672" y="260648"/>
            <a:ext cx="7308304" cy="1143000"/>
          </a:xfrm>
        </p:spPr>
        <p:txBody>
          <a:bodyPr/>
          <a:lstStyle/>
          <a:p>
            <a:pPr algn="r"/>
            <a:r>
              <a:rPr lang="en-US" dirty="0">
                <a:effectLst>
                  <a:glow rad="190500">
                    <a:schemeClr val="tx1"/>
                  </a:glow>
                </a:effectLst>
              </a:rPr>
              <a:t>God's Light for Us</a:t>
            </a:r>
          </a:p>
        </p:txBody>
      </p:sp>
    </p:spTree>
    <p:extLst>
      <p:ext uri="{BB962C8B-B14F-4D97-AF65-F5344CB8AC3E}">
        <p14:creationId xmlns:p14="http://schemas.microsoft.com/office/powerpoint/2010/main" val="3689104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200"/>
            <a:ext cx="9144000" cy="6681216"/>
          </a:xfrm>
          <a:prstGeom prst="rect">
            <a:avLst/>
          </a:prstGeom>
        </p:spPr>
      </p:pic>
      <p:pic>
        <p:nvPicPr>
          <p:cNvPr id="6" name="Picture 2" descr="26.jpg"/>
          <p:cNvPicPr>
            <a:picLocks noChangeAspect="1"/>
          </p:cNvPicPr>
          <p:nvPr/>
        </p:nvPicPr>
        <p:blipFill rotWithShape="1">
          <a:blip r:embed="rId4">
            <a:extLst>
              <a:ext uri="{28A0092B-C50C-407E-A947-70E740481C1C}">
                <a14:useLocalDpi xmlns:a14="http://schemas.microsoft.com/office/drawing/2010/main" val="0"/>
              </a:ext>
            </a:extLst>
          </a:blip>
          <a:srcRect l="48037"/>
          <a:stretch/>
        </p:blipFill>
        <p:spPr bwMode="auto">
          <a:xfrm>
            <a:off x="4578963" y="0"/>
            <a:ext cx="4565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eft-Right Arrow 4"/>
          <p:cNvSpPr/>
          <p:nvPr/>
        </p:nvSpPr>
        <p:spPr>
          <a:xfrm>
            <a:off x="2411760" y="2132856"/>
            <a:ext cx="4464496" cy="4176464"/>
          </a:xfrm>
          <a:prstGeom prst="leftRightArrow">
            <a:avLst>
              <a:gd name="adj1" fmla="val 62270"/>
              <a:gd name="adj2" fmla="val 34528"/>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387" name="Title 1"/>
          <p:cNvSpPr>
            <a:spLocks noGrp="1"/>
          </p:cNvSpPr>
          <p:nvPr>
            <p:ph type="ctrTitle"/>
          </p:nvPr>
        </p:nvSpPr>
        <p:spPr>
          <a:xfrm>
            <a:off x="2555775" y="3284984"/>
            <a:ext cx="4248473" cy="1872208"/>
          </a:xfrm>
          <a:effectLst/>
        </p:spPr>
        <p:txBody>
          <a:bodyPr/>
          <a:lstStyle/>
          <a:p>
            <a:pPr eaLnBrk="1" hangingPunct="1">
              <a:defRPr/>
            </a:pPr>
            <a:r>
              <a:rPr lang="en-US" sz="6000" dirty="0">
                <a:solidFill>
                  <a:schemeClr val="bg1"/>
                </a:solidFill>
                <a:effectLst>
                  <a:glow rad="152400">
                    <a:schemeClr val="tx1"/>
                  </a:glow>
                </a:effectLst>
                <a:latin typeface="Arial"/>
                <a:ea typeface="ＭＳ Ｐゴシック" charset="0"/>
                <a:cs typeface="Arial"/>
              </a:rPr>
              <a:t>Worship Irony!</a:t>
            </a:r>
            <a:endParaRPr lang="en-US" sz="4000" dirty="0">
              <a:solidFill>
                <a:schemeClr val="bg1"/>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59426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6387"/>
                                        </p:tgtEl>
                                        <p:attrNameLst>
                                          <p:attrName>style.visibility</p:attrName>
                                        </p:attrNameLst>
                                      </p:cBhvr>
                                      <p:to>
                                        <p:strVal val="visible"/>
                                      </p:to>
                                    </p:set>
                                    <p:anim calcmode="lin" valueType="num">
                                      <p:cBhvr>
                                        <p:cTn id="20" dur="1000" fill="hold"/>
                                        <p:tgtEl>
                                          <p:spTgt spid="16387"/>
                                        </p:tgtEl>
                                        <p:attrNameLst>
                                          <p:attrName>ppt_w</p:attrName>
                                        </p:attrNameLst>
                                      </p:cBhvr>
                                      <p:tavLst>
                                        <p:tav tm="0">
                                          <p:val>
                                            <p:strVal val="#ppt_w*0.70"/>
                                          </p:val>
                                        </p:tav>
                                        <p:tav tm="100000">
                                          <p:val>
                                            <p:strVal val="#ppt_w"/>
                                          </p:val>
                                        </p:tav>
                                      </p:tavLst>
                                    </p:anim>
                                    <p:anim calcmode="lin" valueType="num">
                                      <p:cBhvr>
                                        <p:cTn id="21" dur="1000" fill="hold"/>
                                        <p:tgtEl>
                                          <p:spTgt spid="16387"/>
                                        </p:tgtEl>
                                        <p:attrNameLst>
                                          <p:attrName>ppt_h</p:attrName>
                                        </p:attrNameLst>
                                      </p:cBhvr>
                                      <p:tavLst>
                                        <p:tav tm="0">
                                          <p:val>
                                            <p:strVal val="#ppt_h"/>
                                          </p:val>
                                        </p:tav>
                                        <p:tav tm="100000">
                                          <p:val>
                                            <p:strVal val="#ppt_h"/>
                                          </p:val>
                                        </p:tav>
                                      </p:tavLst>
                                    </p:anim>
                                    <p:animEffect transition="in" filter="fade">
                                      <p:cBhvr>
                                        <p:cTn id="22" dur="1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38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522" name="Title 1"/>
          <p:cNvSpPr>
            <a:spLocks noGrp="1"/>
          </p:cNvSpPr>
          <p:nvPr>
            <p:ph type="title"/>
          </p:nvPr>
        </p:nvSpPr>
        <p:spPr>
          <a:xfrm>
            <a:off x="3059832" y="188640"/>
            <a:ext cx="5910690" cy="3456384"/>
          </a:xfrm>
          <a:noFill/>
          <a:ln>
            <a:noFill/>
          </a:ln>
        </p:spPr>
        <p:txBody>
          <a:bodyPr anchor="ctr"/>
          <a:lstStyle/>
          <a:p>
            <a:pPr eaLnBrk="1" hangingPunct="1"/>
            <a:r>
              <a:rPr lang="en-US" sz="8000" b="1" dirty="0">
                <a:solidFill>
                  <a:srgbClr val="FFFFFF"/>
                </a:solidFill>
                <a:latin typeface="Apple Chancery"/>
                <a:ea typeface="ＭＳ Ｐゴシック" charset="0"/>
                <a:cs typeface="Apple Chancery"/>
              </a:rPr>
              <a:t>Responses to Christmas</a:t>
            </a:r>
          </a:p>
        </p:txBody>
      </p:sp>
      <p:sp>
        <p:nvSpPr>
          <p:cNvPr id="6" name="Title 1"/>
          <p:cNvSpPr txBox="1">
            <a:spLocks/>
          </p:cNvSpPr>
          <p:nvPr/>
        </p:nvSpPr>
        <p:spPr bwMode="auto">
          <a:xfrm>
            <a:off x="4139952" y="5517232"/>
            <a:ext cx="5004048"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eaLnBrk="1" hangingPunct="1"/>
            <a:r>
              <a:rPr lang="en-US" sz="6000" i="1" dirty="0">
                <a:solidFill>
                  <a:srgbClr val="FFFFFF"/>
                </a:solidFill>
                <a:latin typeface="Apple Chancery"/>
                <a:ea typeface="ＭＳ Ｐゴシック" charset="0"/>
                <a:cs typeface="Apple Chancery"/>
              </a:rPr>
              <a:t>Matthew 2</a:t>
            </a:r>
          </a:p>
        </p:txBody>
      </p:sp>
    </p:spTree>
    <p:extLst>
      <p:ext uri="{BB962C8B-B14F-4D97-AF65-F5344CB8AC3E}">
        <p14:creationId xmlns:p14="http://schemas.microsoft.com/office/powerpoint/2010/main" val="3702315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64096" y="-10116"/>
            <a:ext cx="3707904" cy="2780928"/>
          </a:xfrm>
          <a:prstGeom prst="rect">
            <a:avLst/>
          </a:prstGeom>
        </p:spPr>
      </p:pic>
      <p:pic>
        <p:nvPicPr>
          <p:cNvPr id="14" name="Picture 13"/>
          <p:cNvPicPr>
            <a:picLocks noChangeAspect="1"/>
          </p:cNvPicPr>
          <p:nvPr/>
        </p:nvPicPr>
        <p:blipFill rotWithShape="1">
          <a:blip r:embed="rId4"/>
          <a:srcRect t="22334"/>
          <a:stretch/>
        </p:blipFill>
        <p:spPr>
          <a:xfrm>
            <a:off x="0" y="2383938"/>
            <a:ext cx="4858736" cy="2125181"/>
          </a:xfrm>
          <a:prstGeom prst="rect">
            <a:avLst/>
          </a:prstGeom>
        </p:spPr>
      </p:pic>
      <p:pic>
        <p:nvPicPr>
          <p:cNvPr id="6" name="Picture 2" descr="26.jpg"/>
          <p:cNvPicPr>
            <a:picLocks noChangeAspect="1"/>
          </p:cNvPicPr>
          <p:nvPr/>
        </p:nvPicPr>
        <p:blipFill rotWithShape="1">
          <a:blip r:embed="rId5">
            <a:extLst>
              <a:ext uri="{28A0092B-C50C-407E-A947-70E740481C1C}">
                <a14:useLocalDpi xmlns:a14="http://schemas.microsoft.com/office/drawing/2010/main" val="0"/>
              </a:ext>
            </a:extLst>
          </a:blip>
          <a:srcRect l="48037"/>
          <a:stretch/>
        </p:blipFill>
        <p:spPr bwMode="auto">
          <a:xfrm>
            <a:off x="4578963" y="0"/>
            <a:ext cx="4565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788024" y="216024"/>
            <a:ext cx="4248473" cy="20608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ct val="80000"/>
              </a:lnSpc>
              <a:defRPr/>
            </a:pPr>
            <a:r>
              <a:rPr lang="en-US" sz="4800" b="1" dirty="0">
                <a:solidFill>
                  <a:schemeClr val="bg1"/>
                </a:solidFill>
                <a:effectLst>
                  <a:glow rad="152400">
                    <a:schemeClr val="tx1"/>
                  </a:glow>
                </a:effectLst>
                <a:latin typeface="Arial"/>
                <a:ea typeface="ＭＳ Ｐゴシック" charset="0"/>
                <a:cs typeface="Arial"/>
              </a:rPr>
              <a:t>Gentiles </a:t>
            </a:r>
            <a:r>
              <a:rPr lang="en-US" sz="4800" b="1" dirty="0">
                <a:solidFill>
                  <a:srgbClr val="FFFF00"/>
                </a:solidFill>
                <a:effectLst>
                  <a:glow rad="152400">
                    <a:schemeClr val="tx1"/>
                  </a:glow>
                </a:effectLst>
                <a:latin typeface="Arial"/>
                <a:ea typeface="ＭＳ Ｐゴシック" charset="0"/>
                <a:cs typeface="Arial"/>
              </a:rPr>
              <a:t>seeking</a:t>
            </a:r>
            <a:endParaRPr lang="en-US" sz="3200" b="1" dirty="0">
              <a:solidFill>
                <a:srgbClr val="FFFF00"/>
              </a:solidFill>
              <a:effectLst>
                <a:glow rad="152400">
                  <a:schemeClr val="tx1"/>
                </a:glow>
              </a:effectLst>
              <a:latin typeface="Arial"/>
              <a:ea typeface="ＭＳ Ｐゴシック" charset="0"/>
              <a:cs typeface="Arial"/>
            </a:endParaRPr>
          </a:p>
        </p:txBody>
      </p:sp>
      <p:pic>
        <p:nvPicPr>
          <p:cNvPr id="8" name="Picture 7"/>
          <p:cNvPicPr>
            <a:picLocks noChangeAspect="1"/>
          </p:cNvPicPr>
          <p:nvPr/>
        </p:nvPicPr>
        <p:blipFill>
          <a:blip r:embed="rId6"/>
          <a:stretch>
            <a:fillRect/>
          </a:stretch>
        </p:blipFill>
        <p:spPr>
          <a:xfrm>
            <a:off x="971600" y="4456867"/>
            <a:ext cx="3600400" cy="2390665"/>
          </a:xfrm>
          <a:prstGeom prst="rect">
            <a:avLst/>
          </a:prstGeom>
        </p:spPr>
      </p:pic>
      <p:sp>
        <p:nvSpPr>
          <p:cNvPr id="9" name="Title 1"/>
          <p:cNvSpPr txBox="1">
            <a:spLocks/>
          </p:cNvSpPr>
          <p:nvPr/>
        </p:nvSpPr>
        <p:spPr bwMode="auto">
          <a:xfrm>
            <a:off x="107504" y="2952328"/>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4800" b="1" dirty="0">
                <a:solidFill>
                  <a:schemeClr val="bg1"/>
                </a:solidFill>
                <a:effectLst>
                  <a:glow rad="152400">
                    <a:schemeClr val="tx1"/>
                  </a:glow>
                </a:effectLst>
                <a:latin typeface="Arial"/>
                <a:ea typeface="ＭＳ Ｐゴシック" charset="0"/>
                <a:cs typeface="Arial"/>
              </a:rPr>
              <a:t>Jerusalem </a:t>
            </a:r>
            <a:r>
              <a:rPr lang="en-US" sz="4800" b="1" dirty="0">
                <a:solidFill>
                  <a:srgbClr val="FFFF00"/>
                </a:solidFill>
                <a:effectLst>
                  <a:glow rad="152400">
                    <a:schemeClr val="tx1"/>
                  </a:glow>
                </a:effectLst>
                <a:latin typeface="Arial"/>
                <a:ea typeface="ＭＳ Ｐゴシック" charset="0"/>
                <a:cs typeface="Arial"/>
              </a:rPr>
              <a:t>disturbed</a:t>
            </a:r>
            <a:endParaRPr lang="en-US" sz="3200" b="1" dirty="0">
              <a:solidFill>
                <a:srgbClr val="FFFF00"/>
              </a:solidFill>
              <a:effectLst>
                <a:glow rad="152400">
                  <a:schemeClr val="tx1"/>
                </a:glow>
              </a:effectLst>
              <a:latin typeface="Arial"/>
              <a:ea typeface="ＭＳ Ｐゴシック" charset="0"/>
              <a:cs typeface="Arial"/>
            </a:endParaRPr>
          </a:p>
        </p:txBody>
      </p:sp>
      <p:sp>
        <p:nvSpPr>
          <p:cNvPr id="16387" name="Title 1"/>
          <p:cNvSpPr>
            <a:spLocks noGrp="1"/>
          </p:cNvSpPr>
          <p:nvPr>
            <p:ph type="ctrTitle"/>
          </p:nvPr>
        </p:nvSpPr>
        <p:spPr>
          <a:xfrm>
            <a:off x="4788024" y="5157192"/>
            <a:ext cx="4248473" cy="1512168"/>
          </a:xfrm>
          <a:effectLst/>
        </p:spPr>
        <p:txBody>
          <a:bodyPr/>
          <a:lstStyle/>
          <a:p>
            <a:pPr algn="r" eaLnBrk="1" hangingPunct="1">
              <a:defRPr/>
            </a:pPr>
            <a:r>
              <a:rPr lang="en-US" sz="4800" b="1" dirty="0">
                <a:solidFill>
                  <a:schemeClr val="bg1"/>
                </a:solidFill>
                <a:effectLst>
                  <a:glow rad="152400">
                    <a:schemeClr val="tx1"/>
                  </a:glow>
                </a:effectLst>
                <a:latin typeface="Arial"/>
                <a:ea typeface="ＭＳ Ｐゴシック" charset="0"/>
                <a:cs typeface="Arial"/>
              </a:rPr>
              <a:t>Responses to Jesus</a:t>
            </a:r>
            <a:endParaRPr lang="en-US" sz="3200" b="1" dirty="0">
              <a:solidFill>
                <a:schemeClr val="bg1"/>
              </a:solidFill>
              <a:effectLst>
                <a:glow rad="152400">
                  <a:schemeClr val="tx1"/>
                </a:glow>
              </a:effectLst>
              <a:latin typeface="Arial"/>
              <a:ea typeface="ＭＳ Ｐゴシック" charset="0"/>
              <a:cs typeface="Arial"/>
            </a:endParaRPr>
          </a:p>
        </p:txBody>
      </p:sp>
      <p:sp>
        <p:nvSpPr>
          <p:cNvPr id="10" name="Title 1"/>
          <p:cNvSpPr txBox="1">
            <a:spLocks/>
          </p:cNvSpPr>
          <p:nvPr/>
        </p:nvSpPr>
        <p:spPr bwMode="auto">
          <a:xfrm>
            <a:off x="107504" y="5184576"/>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4800" b="1" dirty="0">
                <a:solidFill>
                  <a:schemeClr val="bg1"/>
                </a:solidFill>
                <a:effectLst>
                  <a:glow rad="152400">
                    <a:schemeClr val="tx1"/>
                  </a:glow>
                </a:effectLst>
                <a:latin typeface="Arial"/>
                <a:ea typeface="ＭＳ Ｐゴシック" charset="0"/>
                <a:cs typeface="Arial"/>
              </a:rPr>
              <a:t>Leaders </a:t>
            </a:r>
            <a:r>
              <a:rPr lang="en-US" sz="4800" b="1" dirty="0">
                <a:solidFill>
                  <a:srgbClr val="FFFF00"/>
                </a:solidFill>
                <a:effectLst>
                  <a:glow rad="152400">
                    <a:schemeClr val="tx1"/>
                  </a:glow>
                </a:effectLst>
                <a:latin typeface="Arial"/>
                <a:ea typeface="ＭＳ Ｐゴシック" charset="0"/>
                <a:cs typeface="Arial"/>
              </a:rPr>
              <a:t>ignored</a:t>
            </a:r>
            <a:endParaRPr lang="en-US" sz="3200" b="1" dirty="0">
              <a:solidFill>
                <a:srgbClr val="FFFF00"/>
              </a:solidFill>
              <a:effectLst>
                <a:glow rad="152400">
                  <a:schemeClr val="tx1"/>
                </a:glow>
              </a:effectLst>
              <a:latin typeface="Arial"/>
              <a:ea typeface="ＭＳ Ｐゴシック" charset="0"/>
              <a:cs typeface="Arial"/>
            </a:endParaRPr>
          </a:p>
        </p:txBody>
      </p:sp>
      <p:sp>
        <p:nvSpPr>
          <p:cNvPr id="11" name="Title 1"/>
          <p:cNvSpPr txBox="1">
            <a:spLocks/>
          </p:cNvSpPr>
          <p:nvPr/>
        </p:nvSpPr>
        <p:spPr bwMode="auto">
          <a:xfrm>
            <a:off x="107504" y="648072"/>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4800" b="1" dirty="0">
                <a:solidFill>
                  <a:schemeClr val="bg1"/>
                </a:solidFill>
                <a:effectLst>
                  <a:glow rad="152400">
                    <a:schemeClr val="tx1"/>
                  </a:glow>
                </a:effectLst>
                <a:latin typeface="Arial"/>
                <a:ea typeface="ＭＳ Ｐゴシック" charset="0"/>
                <a:cs typeface="Arial"/>
              </a:rPr>
              <a:t>Herod </a:t>
            </a:r>
            <a:r>
              <a:rPr lang="en-US" sz="4800" b="1" dirty="0">
                <a:solidFill>
                  <a:srgbClr val="FFFF00"/>
                </a:solidFill>
                <a:effectLst>
                  <a:glow rad="152400">
                    <a:schemeClr val="tx1"/>
                  </a:glow>
                </a:effectLst>
                <a:latin typeface="Arial"/>
                <a:ea typeface="ＭＳ Ｐゴシック" charset="0"/>
                <a:cs typeface="Arial"/>
              </a:rPr>
              <a:t>opposed</a:t>
            </a:r>
            <a:endParaRPr lang="en-US" sz="3200" b="1" dirty="0">
              <a:solidFill>
                <a:srgbClr val="FFFF00"/>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42538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406">
                                          <p:stCondLst>
                                            <p:cond delay="0"/>
                                          </p:stCondLst>
                                        </p:cTn>
                                        <p:tgtEl>
                                          <p:spTgt spid="13"/>
                                        </p:tgtEl>
                                      </p:cBhvr>
                                    </p:animEffect>
                                    <p:anim calcmode="lin" valueType="num">
                                      <p:cBhvr>
                                        <p:cTn id="15" dur="1275"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4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465" tmFilter="0, 0; 0.125,0.2665; 0.25,0.4; 0.375,0.465; 0.5,0.5;  0.625,0.535; 0.75,0.6; 0.875,0.7335; 1,1">
                                          <p:stCondLst>
                                            <p:cond delay="465"/>
                                          </p:stCondLst>
                                        </p:cTn>
                                        <p:tgtEl>
                                          <p:spTgt spid="13"/>
                                        </p:tgtEl>
                                        <p:attrNameLst>
                                          <p:attrName>ppt_y</p:attrName>
                                        </p:attrNameLst>
                                      </p:cBhvr>
                                      <p:tavLst>
                                        <p:tav tm="0" fmla="#ppt_y-sin(pi*$)/9">
                                          <p:val>
                                            <p:fltVal val="0"/>
                                          </p:val>
                                        </p:tav>
                                        <p:tav tm="100000">
                                          <p:val>
                                            <p:fltVal val="1"/>
                                          </p:val>
                                        </p:tav>
                                      </p:tavLst>
                                    </p:anim>
                                    <p:anim calcmode="lin" valueType="num">
                                      <p:cBhvr>
                                        <p:cTn id="18" dur="232" tmFilter="0, 0; 0.125,0.2665; 0.25,0.4; 0.375,0.465; 0.5,0.5;  0.625,0.535; 0.75,0.6; 0.875,0.7335; 1,1">
                                          <p:stCondLst>
                                            <p:cond delay="927"/>
                                          </p:stCondLst>
                                        </p:cTn>
                                        <p:tgtEl>
                                          <p:spTgt spid="13"/>
                                        </p:tgtEl>
                                        <p:attrNameLst>
                                          <p:attrName>ppt_y</p:attrName>
                                        </p:attrNameLst>
                                      </p:cBhvr>
                                      <p:tavLst>
                                        <p:tav tm="0" fmla="#ppt_y-sin(pi*$)/27">
                                          <p:val>
                                            <p:fltVal val="0"/>
                                          </p:val>
                                        </p:tav>
                                        <p:tav tm="100000">
                                          <p:val>
                                            <p:fltVal val="1"/>
                                          </p:val>
                                        </p:tav>
                                      </p:tavLst>
                                    </p:anim>
                                    <p:anim calcmode="lin" valueType="num">
                                      <p:cBhvr>
                                        <p:cTn id="19" dur="115" tmFilter="0, 0; 0.125,0.2665; 0.25,0.4; 0.375,0.465; 0.5,0.5;  0.625,0.535; 0.75,0.6; 0.875,0.7335; 1,1">
                                          <p:stCondLst>
                                            <p:cond delay="1159"/>
                                          </p:stCondLst>
                                        </p:cTn>
                                        <p:tgtEl>
                                          <p:spTgt spid="13"/>
                                        </p:tgtEl>
                                        <p:attrNameLst>
                                          <p:attrName>ppt_y</p:attrName>
                                        </p:attrNameLst>
                                      </p:cBhvr>
                                      <p:tavLst>
                                        <p:tav tm="0" fmla="#ppt_y-sin(pi*$)/81">
                                          <p:val>
                                            <p:fltVal val="0"/>
                                          </p:val>
                                        </p:tav>
                                        <p:tav tm="100000">
                                          <p:val>
                                            <p:fltVal val="1"/>
                                          </p:val>
                                        </p:tav>
                                      </p:tavLst>
                                    </p:anim>
                                    <p:animScale>
                                      <p:cBhvr>
                                        <p:cTn id="20" dur="18">
                                          <p:stCondLst>
                                            <p:cond delay="455"/>
                                          </p:stCondLst>
                                        </p:cTn>
                                        <p:tgtEl>
                                          <p:spTgt spid="13"/>
                                        </p:tgtEl>
                                      </p:cBhvr>
                                      <p:to x="100000" y="60000"/>
                                    </p:animScale>
                                    <p:animScale>
                                      <p:cBhvr>
                                        <p:cTn id="21" dur="116" decel="50000">
                                          <p:stCondLst>
                                            <p:cond delay="473"/>
                                          </p:stCondLst>
                                        </p:cTn>
                                        <p:tgtEl>
                                          <p:spTgt spid="13"/>
                                        </p:tgtEl>
                                      </p:cBhvr>
                                      <p:to x="100000" y="100000"/>
                                    </p:animScale>
                                    <p:animScale>
                                      <p:cBhvr>
                                        <p:cTn id="22" dur="18">
                                          <p:stCondLst>
                                            <p:cond delay="918"/>
                                          </p:stCondLst>
                                        </p:cTn>
                                        <p:tgtEl>
                                          <p:spTgt spid="13"/>
                                        </p:tgtEl>
                                      </p:cBhvr>
                                      <p:to x="100000" y="80000"/>
                                    </p:animScale>
                                    <p:animScale>
                                      <p:cBhvr>
                                        <p:cTn id="23" dur="116" decel="50000">
                                          <p:stCondLst>
                                            <p:cond delay="937"/>
                                          </p:stCondLst>
                                        </p:cTn>
                                        <p:tgtEl>
                                          <p:spTgt spid="13"/>
                                        </p:tgtEl>
                                      </p:cBhvr>
                                      <p:to x="100000" y="100000"/>
                                    </p:animScale>
                                    <p:animScale>
                                      <p:cBhvr>
                                        <p:cTn id="24" dur="18">
                                          <p:stCondLst>
                                            <p:cond delay="1149"/>
                                          </p:stCondLst>
                                        </p:cTn>
                                        <p:tgtEl>
                                          <p:spTgt spid="13"/>
                                        </p:tgtEl>
                                      </p:cBhvr>
                                      <p:to x="100000" y="90000"/>
                                    </p:animScale>
                                    <p:animScale>
                                      <p:cBhvr>
                                        <p:cTn id="25" dur="116" decel="50000">
                                          <p:stCondLst>
                                            <p:cond delay="1168"/>
                                          </p:stCondLst>
                                        </p:cTn>
                                        <p:tgtEl>
                                          <p:spTgt spid="13"/>
                                        </p:tgtEl>
                                      </p:cBhvr>
                                      <p:to x="100000" y="100000"/>
                                    </p:animScale>
                                    <p:animScale>
                                      <p:cBhvr>
                                        <p:cTn id="26" dur="18">
                                          <p:stCondLst>
                                            <p:cond delay="1266"/>
                                          </p:stCondLst>
                                        </p:cTn>
                                        <p:tgtEl>
                                          <p:spTgt spid="13"/>
                                        </p:tgtEl>
                                      </p:cBhvr>
                                      <p:to x="100000" y="95000"/>
                                    </p:animScale>
                                    <p:animScale>
                                      <p:cBhvr>
                                        <p:cTn id="27" dur="116" decel="50000">
                                          <p:stCondLst>
                                            <p:cond delay="1284"/>
                                          </p:stCondLst>
                                        </p:cTn>
                                        <p:tgtEl>
                                          <p:spTgt spid="1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406">
                                          <p:stCondLst>
                                            <p:cond delay="0"/>
                                          </p:stCondLst>
                                        </p:cTn>
                                        <p:tgtEl>
                                          <p:spTgt spid="11"/>
                                        </p:tgtEl>
                                      </p:cBhvr>
                                    </p:animEffect>
                                    <p:anim calcmode="lin" valueType="num">
                                      <p:cBhvr>
                                        <p:cTn id="31" dur="127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46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465" tmFilter="0, 0; 0.125,0.2665; 0.25,0.4; 0.375,0.465; 0.5,0.5;  0.625,0.535; 0.75,0.6; 0.875,0.7335; 1,1">
                                          <p:stCondLst>
                                            <p:cond delay="465"/>
                                          </p:stCondLst>
                                        </p:cTn>
                                        <p:tgtEl>
                                          <p:spTgt spid="11"/>
                                        </p:tgtEl>
                                        <p:attrNameLst>
                                          <p:attrName>ppt_y</p:attrName>
                                        </p:attrNameLst>
                                      </p:cBhvr>
                                      <p:tavLst>
                                        <p:tav tm="0" fmla="#ppt_y-sin(pi*$)/9">
                                          <p:val>
                                            <p:fltVal val="0"/>
                                          </p:val>
                                        </p:tav>
                                        <p:tav tm="100000">
                                          <p:val>
                                            <p:fltVal val="1"/>
                                          </p:val>
                                        </p:tav>
                                      </p:tavLst>
                                    </p:anim>
                                    <p:anim calcmode="lin" valueType="num">
                                      <p:cBhvr>
                                        <p:cTn id="34" dur="232" tmFilter="0, 0; 0.125,0.2665; 0.25,0.4; 0.375,0.465; 0.5,0.5;  0.625,0.535; 0.75,0.6; 0.875,0.7335; 1,1">
                                          <p:stCondLst>
                                            <p:cond delay="927"/>
                                          </p:stCondLst>
                                        </p:cTn>
                                        <p:tgtEl>
                                          <p:spTgt spid="11"/>
                                        </p:tgtEl>
                                        <p:attrNameLst>
                                          <p:attrName>ppt_y</p:attrName>
                                        </p:attrNameLst>
                                      </p:cBhvr>
                                      <p:tavLst>
                                        <p:tav tm="0" fmla="#ppt_y-sin(pi*$)/27">
                                          <p:val>
                                            <p:fltVal val="0"/>
                                          </p:val>
                                        </p:tav>
                                        <p:tav tm="100000">
                                          <p:val>
                                            <p:fltVal val="1"/>
                                          </p:val>
                                        </p:tav>
                                      </p:tavLst>
                                    </p:anim>
                                    <p:anim calcmode="lin" valueType="num">
                                      <p:cBhvr>
                                        <p:cTn id="35" dur="115" tmFilter="0, 0; 0.125,0.2665; 0.25,0.4; 0.375,0.465; 0.5,0.5;  0.625,0.535; 0.75,0.6; 0.875,0.7335; 1,1">
                                          <p:stCondLst>
                                            <p:cond delay="1159"/>
                                          </p:stCondLst>
                                        </p:cTn>
                                        <p:tgtEl>
                                          <p:spTgt spid="11"/>
                                        </p:tgtEl>
                                        <p:attrNameLst>
                                          <p:attrName>ppt_y</p:attrName>
                                        </p:attrNameLst>
                                      </p:cBhvr>
                                      <p:tavLst>
                                        <p:tav tm="0" fmla="#ppt_y-sin(pi*$)/81">
                                          <p:val>
                                            <p:fltVal val="0"/>
                                          </p:val>
                                        </p:tav>
                                        <p:tav tm="100000">
                                          <p:val>
                                            <p:fltVal val="1"/>
                                          </p:val>
                                        </p:tav>
                                      </p:tavLst>
                                    </p:anim>
                                    <p:animScale>
                                      <p:cBhvr>
                                        <p:cTn id="36" dur="18">
                                          <p:stCondLst>
                                            <p:cond delay="455"/>
                                          </p:stCondLst>
                                        </p:cTn>
                                        <p:tgtEl>
                                          <p:spTgt spid="11"/>
                                        </p:tgtEl>
                                      </p:cBhvr>
                                      <p:to x="100000" y="60000"/>
                                    </p:animScale>
                                    <p:animScale>
                                      <p:cBhvr>
                                        <p:cTn id="37" dur="116" decel="50000">
                                          <p:stCondLst>
                                            <p:cond delay="473"/>
                                          </p:stCondLst>
                                        </p:cTn>
                                        <p:tgtEl>
                                          <p:spTgt spid="11"/>
                                        </p:tgtEl>
                                      </p:cBhvr>
                                      <p:to x="100000" y="100000"/>
                                    </p:animScale>
                                    <p:animScale>
                                      <p:cBhvr>
                                        <p:cTn id="38" dur="18">
                                          <p:stCondLst>
                                            <p:cond delay="918"/>
                                          </p:stCondLst>
                                        </p:cTn>
                                        <p:tgtEl>
                                          <p:spTgt spid="11"/>
                                        </p:tgtEl>
                                      </p:cBhvr>
                                      <p:to x="100000" y="80000"/>
                                    </p:animScale>
                                    <p:animScale>
                                      <p:cBhvr>
                                        <p:cTn id="39" dur="116" decel="50000">
                                          <p:stCondLst>
                                            <p:cond delay="937"/>
                                          </p:stCondLst>
                                        </p:cTn>
                                        <p:tgtEl>
                                          <p:spTgt spid="11"/>
                                        </p:tgtEl>
                                      </p:cBhvr>
                                      <p:to x="100000" y="100000"/>
                                    </p:animScale>
                                    <p:animScale>
                                      <p:cBhvr>
                                        <p:cTn id="40" dur="18">
                                          <p:stCondLst>
                                            <p:cond delay="1149"/>
                                          </p:stCondLst>
                                        </p:cTn>
                                        <p:tgtEl>
                                          <p:spTgt spid="11"/>
                                        </p:tgtEl>
                                      </p:cBhvr>
                                      <p:to x="100000" y="90000"/>
                                    </p:animScale>
                                    <p:animScale>
                                      <p:cBhvr>
                                        <p:cTn id="41" dur="116" decel="50000">
                                          <p:stCondLst>
                                            <p:cond delay="1168"/>
                                          </p:stCondLst>
                                        </p:cTn>
                                        <p:tgtEl>
                                          <p:spTgt spid="11"/>
                                        </p:tgtEl>
                                      </p:cBhvr>
                                      <p:to x="100000" y="100000"/>
                                    </p:animScale>
                                    <p:animScale>
                                      <p:cBhvr>
                                        <p:cTn id="42" dur="18">
                                          <p:stCondLst>
                                            <p:cond delay="1266"/>
                                          </p:stCondLst>
                                        </p:cTn>
                                        <p:tgtEl>
                                          <p:spTgt spid="11"/>
                                        </p:tgtEl>
                                      </p:cBhvr>
                                      <p:to x="100000" y="95000"/>
                                    </p:animScale>
                                    <p:animScale>
                                      <p:cBhvr>
                                        <p:cTn id="43" dur="116" decel="50000">
                                          <p:stCondLst>
                                            <p:cond delay="128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406">
                                          <p:stCondLst>
                                            <p:cond delay="0"/>
                                          </p:stCondLst>
                                        </p:cTn>
                                        <p:tgtEl>
                                          <p:spTgt spid="14"/>
                                        </p:tgtEl>
                                      </p:cBhvr>
                                    </p:animEffect>
                                    <p:anim calcmode="lin" valueType="num">
                                      <p:cBhvr>
                                        <p:cTn id="49"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52"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53"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54" dur="18">
                                          <p:stCondLst>
                                            <p:cond delay="455"/>
                                          </p:stCondLst>
                                        </p:cTn>
                                        <p:tgtEl>
                                          <p:spTgt spid="14"/>
                                        </p:tgtEl>
                                      </p:cBhvr>
                                      <p:to x="100000" y="60000"/>
                                    </p:animScale>
                                    <p:animScale>
                                      <p:cBhvr>
                                        <p:cTn id="55" dur="116" decel="50000">
                                          <p:stCondLst>
                                            <p:cond delay="473"/>
                                          </p:stCondLst>
                                        </p:cTn>
                                        <p:tgtEl>
                                          <p:spTgt spid="14"/>
                                        </p:tgtEl>
                                      </p:cBhvr>
                                      <p:to x="100000" y="100000"/>
                                    </p:animScale>
                                    <p:animScale>
                                      <p:cBhvr>
                                        <p:cTn id="56" dur="18">
                                          <p:stCondLst>
                                            <p:cond delay="918"/>
                                          </p:stCondLst>
                                        </p:cTn>
                                        <p:tgtEl>
                                          <p:spTgt spid="14"/>
                                        </p:tgtEl>
                                      </p:cBhvr>
                                      <p:to x="100000" y="80000"/>
                                    </p:animScale>
                                    <p:animScale>
                                      <p:cBhvr>
                                        <p:cTn id="57" dur="116" decel="50000">
                                          <p:stCondLst>
                                            <p:cond delay="937"/>
                                          </p:stCondLst>
                                        </p:cTn>
                                        <p:tgtEl>
                                          <p:spTgt spid="14"/>
                                        </p:tgtEl>
                                      </p:cBhvr>
                                      <p:to x="100000" y="100000"/>
                                    </p:animScale>
                                    <p:animScale>
                                      <p:cBhvr>
                                        <p:cTn id="58" dur="18">
                                          <p:stCondLst>
                                            <p:cond delay="1149"/>
                                          </p:stCondLst>
                                        </p:cTn>
                                        <p:tgtEl>
                                          <p:spTgt spid="14"/>
                                        </p:tgtEl>
                                      </p:cBhvr>
                                      <p:to x="100000" y="90000"/>
                                    </p:animScale>
                                    <p:animScale>
                                      <p:cBhvr>
                                        <p:cTn id="59" dur="116" decel="50000">
                                          <p:stCondLst>
                                            <p:cond delay="1168"/>
                                          </p:stCondLst>
                                        </p:cTn>
                                        <p:tgtEl>
                                          <p:spTgt spid="14"/>
                                        </p:tgtEl>
                                      </p:cBhvr>
                                      <p:to x="100000" y="100000"/>
                                    </p:animScale>
                                    <p:animScale>
                                      <p:cBhvr>
                                        <p:cTn id="60" dur="18">
                                          <p:stCondLst>
                                            <p:cond delay="1266"/>
                                          </p:stCondLst>
                                        </p:cTn>
                                        <p:tgtEl>
                                          <p:spTgt spid="14"/>
                                        </p:tgtEl>
                                      </p:cBhvr>
                                      <p:to x="100000" y="95000"/>
                                    </p:animScale>
                                    <p:animScale>
                                      <p:cBhvr>
                                        <p:cTn id="61" dur="116" decel="50000">
                                          <p:stCondLst>
                                            <p:cond delay="1284"/>
                                          </p:stCondLst>
                                        </p:cTn>
                                        <p:tgtEl>
                                          <p:spTgt spid="14"/>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406">
                                          <p:stCondLst>
                                            <p:cond delay="0"/>
                                          </p:stCondLst>
                                        </p:cTn>
                                        <p:tgtEl>
                                          <p:spTgt spid="9"/>
                                        </p:tgtEl>
                                      </p:cBhvr>
                                    </p:animEffect>
                                    <p:anim calcmode="lin" valueType="num">
                                      <p:cBhvr>
                                        <p:cTn id="65" dur="127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6" dur="46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7" dur="465" tmFilter="0, 0; 0.125,0.2665; 0.25,0.4; 0.375,0.465; 0.5,0.5;  0.625,0.535; 0.75,0.6; 0.875,0.7335; 1,1">
                                          <p:stCondLst>
                                            <p:cond delay="465"/>
                                          </p:stCondLst>
                                        </p:cTn>
                                        <p:tgtEl>
                                          <p:spTgt spid="9"/>
                                        </p:tgtEl>
                                        <p:attrNameLst>
                                          <p:attrName>ppt_y</p:attrName>
                                        </p:attrNameLst>
                                      </p:cBhvr>
                                      <p:tavLst>
                                        <p:tav tm="0" fmla="#ppt_y-sin(pi*$)/9">
                                          <p:val>
                                            <p:fltVal val="0"/>
                                          </p:val>
                                        </p:tav>
                                        <p:tav tm="100000">
                                          <p:val>
                                            <p:fltVal val="1"/>
                                          </p:val>
                                        </p:tav>
                                      </p:tavLst>
                                    </p:anim>
                                    <p:anim calcmode="lin" valueType="num">
                                      <p:cBhvr>
                                        <p:cTn id="68" dur="232" tmFilter="0, 0; 0.125,0.2665; 0.25,0.4; 0.375,0.465; 0.5,0.5;  0.625,0.535; 0.75,0.6; 0.875,0.7335; 1,1">
                                          <p:stCondLst>
                                            <p:cond delay="927"/>
                                          </p:stCondLst>
                                        </p:cTn>
                                        <p:tgtEl>
                                          <p:spTgt spid="9"/>
                                        </p:tgtEl>
                                        <p:attrNameLst>
                                          <p:attrName>ppt_y</p:attrName>
                                        </p:attrNameLst>
                                      </p:cBhvr>
                                      <p:tavLst>
                                        <p:tav tm="0" fmla="#ppt_y-sin(pi*$)/27">
                                          <p:val>
                                            <p:fltVal val="0"/>
                                          </p:val>
                                        </p:tav>
                                        <p:tav tm="100000">
                                          <p:val>
                                            <p:fltVal val="1"/>
                                          </p:val>
                                        </p:tav>
                                      </p:tavLst>
                                    </p:anim>
                                    <p:anim calcmode="lin" valueType="num">
                                      <p:cBhvr>
                                        <p:cTn id="69" dur="115" tmFilter="0, 0; 0.125,0.2665; 0.25,0.4; 0.375,0.465; 0.5,0.5;  0.625,0.535; 0.75,0.6; 0.875,0.7335; 1,1">
                                          <p:stCondLst>
                                            <p:cond delay="1159"/>
                                          </p:stCondLst>
                                        </p:cTn>
                                        <p:tgtEl>
                                          <p:spTgt spid="9"/>
                                        </p:tgtEl>
                                        <p:attrNameLst>
                                          <p:attrName>ppt_y</p:attrName>
                                        </p:attrNameLst>
                                      </p:cBhvr>
                                      <p:tavLst>
                                        <p:tav tm="0" fmla="#ppt_y-sin(pi*$)/81">
                                          <p:val>
                                            <p:fltVal val="0"/>
                                          </p:val>
                                        </p:tav>
                                        <p:tav tm="100000">
                                          <p:val>
                                            <p:fltVal val="1"/>
                                          </p:val>
                                        </p:tav>
                                      </p:tavLst>
                                    </p:anim>
                                    <p:animScale>
                                      <p:cBhvr>
                                        <p:cTn id="70" dur="18">
                                          <p:stCondLst>
                                            <p:cond delay="455"/>
                                          </p:stCondLst>
                                        </p:cTn>
                                        <p:tgtEl>
                                          <p:spTgt spid="9"/>
                                        </p:tgtEl>
                                      </p:cBhvr>
                                      <p:to x="100000" y="60000"/>
                                    </p:animScale>
                                    <p:animScale>
                                      <p:cBhvr>
                                        <p:cTn id="71" dur="116" decel="50000">
                                          <p:stCondLst>
                                            <p:cond delay="473"/>
                                          </p:stCondLst>
                                        </p:cTn>
                                        <p:tgtEl>
                                          <p:spTgt spid="9"/>
                                        </p:tgtEl>
                                      </p:cBhvr>
                                      <p:to x="100000" y="100000"/>
                                    </p:animScale>
                                    <p:animScale>
                                      <p:cBhvr>
                                        <p:cTn id="72" dur="18">
                                          <p:stCondLst>
                                            <p:cond delay="918"/>
                                          </p:stCondLst>
                                        </p:cTn>
                                        <p:tgtEl>
                                          <p:spTgt spid="9"/>
                                        </p:tgtEl>
                                      </p:cBhvr>
                                      <p:to x="100000" y="80000"/>
                                    </p:animScale>
                                    <p:animScale>
                                      <p:cBhvr>
                                        <p:cTn id="73" dur="116" decel="50000">
                                          <p:stCondLst>
                                            <p:cond delay="937"/>
                                          </p:stCondLst>
                                        </p:cTn>
                                        <p:tgtEl>
                                          <p:spTgt spid="9"/>
                                        </p:tgtEl>
                                      </p:cBhvr>
                                      <p:to x="100000" y="100000"/>
                                    </p:animScale>
                                    <p:animScale>
                                      <p:cBhvr>
                                        <p:cTn id="74" dur="18">
                                          <p:stCondLst>
                                            <p:cond delay="1149"/>
                                          </p:stCondLst>
                                        </p:cTn>
                                        <p:tgtEl>
                                          <p:spTgt spid="9"/>
                                        </p:tgtEl>
                                      </p:cBhvr>
                                      <p:to x="100000" y="90000"/>
                                    </p:animScale>
                                    <p:animScale>
                                      <p:cBhvr>
                                        <p:cTn id="75" dur="116" decel="50000">
                                          <p:stCondLst>
                                            <p:cond delay="1168"/>
                                          </p:stCondLst>
                                        </p:cTn>
                                        <p:tgtEl>
                                          <p:spTgt spid="9"/>
                                        </p:tgtEl>
                                      </p:cBhvr>
                                      <p:to x="100000" y="100000"/>
                                    </p:animScale>
                                    <p:animScale>
                                      <p:cBhvr>
                                        <p:cTn id="76" dur="18">
                                          <p:stCondLst>
                                            <p:cond delay="1266"/>
                                          </p:stCondLst>
                                        </p:cTn>
                                        <p:tgtEl>
                                          <p:spTgt spid="9"/>
                                        </p:tgtEl>
                                      </p:cBhvr>
                                      <p:to x="100000" y="95000"/>
                                    </p:animScale>
                                    <p:animScale>
                                      <p:cBhvr>
                                        <p:cTn id="77" dur="116" decel="50000">
                                          <p:stCondLst>
                                            <p:cond delay="1284"/>
                                          </p:stCondLst>
                                        </p:cTn>
                                        <p:tgtEl>
                                          <p:spTgt spid="9"/>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406">
                                          <p:stCondLst>
                                            <p:cond delay="0"/>
                                          </p:stCondLst>
                                        </p:cTn>
                                        <p:tgtEl>
                                          <p:spTgt spid="8"/>
                                        </p:tgtEl>
                                      </p:cBhvr>
                                    </p:animEffect>
                                    <p:anim calcmode="lin" valueType="num">
                                      <p:cBhvr>
                                        <p:cTn id="83" dur="127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46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465" tmFilter="0, 0; 0.125,0.2665; 0.25,0.4; 0.375,0.465; 0.5,0.5;  0.625,0.535; 0.75,0.6; 0.875,0.7335; 1,1">
                                          <p:stCondLst>
                                            <p:cond delay="465"/>
                                          </p:stCondLst>
                                        </p:cTn>
                                        <p:tgtEl>
                                          <p:spTgt spid="8"/>
                                        </p:tgtEl>
                                        <p:attrNameLst>
                                          <p:attrName>ppt_y</p:attrName>
                                        </p:attrNameLst>
                                      </p:cBhvr>
                                      <p:tavLst>
                                        <p:tav tm="0" fmla="#ppt_y-sin(pi*$)/9">
                                          <p:val>
                                            <p:fltVal val="0"/>
                                          </p:val>
                                        </p:tav>
                                        <p:tav tm="100000">
                                          <p:val>
                                            <p:fltVal val="1"/>
                                          </p:val>
                                        </p:tav>
                                      </p:tavLst>
                                    </p:anim>
                                    <p:anim calcmode="lin" valueType="num">
                                      <p:cBhvr>
                                        <p:cTn id="86" dur="232" tmFilter="0, 0; 0.125,0.2665; 0.25,0.4; 0.375,0.465; 0.5,0.5;  0.625,0.535; 0.75,0.6; 0.875,0.7335; 1,1">
                                          <p:stCondLst>
                                            <p:cond delay="927"/>
                                          </p:stCondLst>
                                        </p:cTn>
                                        <p:tgtEl>
                                          <p:spTgt spid="8"/>
                                        </p:tgtEl>
                                        <p:attrNameLst>
                                          <p:attrName>ppt_y</p:attrName>
                                        </p:attrNameLst>
                                      </p:cBhvr>
                                      <p:tavLst>
                                        <p:tav tm="0" fmla="#ppt_y-sin(pi*$)/27">
                                          <p:val>
                                            <p:fltVal val="0"/>
                                          </p:val>
                                        </p:tav>
                                        <p:tav tm="100000">
                                          <p:val>
                                            <p:fltVal val="1"/>
                                          </p:val>
                                        </p:tav>
                                      </p:tavLst>
                                    </p:anim>
                                    <p:anim calcmode="lin" valueType="num">
                                      <p:cBhvr>
                                        <p:cTn id="87" dur="115" tmFilter="0, 0; 0.125,0.2665; 0.25,0.4; 0.375,0.465; 0.5,0.5;  0.625,0.535; 0.75,0.6; 0.875,0.7335; 1,1">
                                          <p:stCondLst>
                                            <p:cond delay="1159"/>
                                          </p:stCondLst>
                                        </p:cTn>
                                        <p:tgtEl>
                                          <p:spTgt spid="8"/>
                                        </p:tgtEl>
                                        <p:attrNameLst>
                                          <p:attrName>ppt_y</p:attrName>
                                        </p:attrNameLst>
                                      </p:cBhvr>
                                      <p:tavLst>
                                        <p:tav tm="0" fmla="#ppt_y-sin(pi*$)/81">
                                          <p:val>
                                            <p:fltVal val="0"/>
                                          </p:val>
                                        </p:tav>
                                        <p:tav tm="100000">
                                          <p:val>
                                            <p:fltVal val="1"/>
                                          </p:val>
                                        </p:tav>
                                      </p:tavLst>
                                    </p:anim>
                                    <p:animScale>
                                      <p:cBhvr>
                                        <p:cTn id="88" dur="18">
                                          <p:stCondLst>
                                            <p:cond delay="455"/>
                                          </p:stCondLst>
                                        </p:cTn>
                                        <p:tgtEl>
                                          <p:spTgt spid="8"/>
                                        </p:tgtEl>
                                      </p:cBhvr>
                                      <p:to x="100000" y="60000"/>
                                    </p:animScale>
                                    <p:animScale>
                                      <p:cBhvr>
                                        <p:cTn id="89" dur="116" decel="50000">
                                          <p:stCondLst>
                                            <p:cond delay="473"/>
                                          </p:stCondLst>
                                        </p:cTn>
                                        <p:tgtEl>
                                          <p:spTgt spid="8"/>
                                        </p:tgtEl>
                                      </p:cBhvr>
                                      <p:to x="100000" y="100000"/>
                                    </p:animScale>
                                    <p:animScale>
                                      <p:cBhvr>
                                        <p:cTn id="90" dur="18">
                                          <p:stCondLst>
                                            <p:cond delay="918"/>
                                          </p:stCondLst>
                                        </p:cTn>
                                        <p:tgtEl>
                                          <p:spTgt spid="8"/>
                                        </p:tgtEl>
                                      </p:cBhvr>
                                      <p:to x="100000" y="80000"/>
                                    </p:animScale>
                                    <p:animScale>
                                      <p:cBhvr>
                                        <p:cTn id="91" dur="116" decel="50000">
                                          <p:stCondLst>
                                            <p:cond delay="937"/>
                                          </p:stCondLst>
                                        </p:cTn>
                                        <p:tgtEl>
                                          <p:spTgt spid="8"/>
                                        </p:tgtEl>
                                      </p:cBhvr>
                                      <p:to x="100000" y="100000"/>
                                    </p:animScale>
                                    <p:animScale>
                                      <p:cBhvr>
                                        <p:cTn id="92" dur="18">
                                          <p:stCondLst>
                                            <p:cond delay="1149"/>
                                          </p:stCondLst>
                                        </p:cTn>
                                        <p:tgtEl>
                                          <p:spTgt spid="8"/>
                                        </p:tgtEl>
                                      </p:cBhvr>
                                      <p:to x="100000" y="90000"/>
                                    </p:animScale>
                                    <p:animScale>
                                      <p:cBhvr>
                                        <p:cTn id="93" dur="116" decel="50000">
                                          <p:stCondLst>
                                            <p:cond delay="1168"/>
                                          </p:stCondLst>
                                        </p:cTn>
                                        <p:tgtEl>
                                          <p:spTgt spid="8"/>
                                        </p:tgtEl>
                                      </p:cBhvr>
                                      <p:to x="100000" y="100000"/>
                                    </p:animScale>
                                    <p:animScale>
                                      <p:cBhvr>
                                        <p:cTn id="94" dur="18">
                                          <p:stCondLst>
                                            <p:cond delay="1266"/>
                                          </p:stCondLst>
                                        </p:cTn>
                                        <p:tgtEl>
                                          <p:spTgt spid="8"/>
                                        </p:tgtEl>
                                      </p:cBhvr>
                                      <p:to x="100000" y="95000"/>
                                    </p:animScale>
                                    <p:animScale>
                                      <p:cBhvr>
                                        <p:cTn id="95" dur="116" decel="50000">
                                          <p:stCondLst>
                                            <p:cond delay="128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406">
                                          <p:stCondLst>
                                            <p:cond delay="0"/>
                                          </p:stCondLst>
                                        </p:cTn>
                                        <p:tgtEl>
                                          <p:spTgt spid="10"/>
                                        </p:tgtEl>
                                      </p:cBhvr>
                                    </p:animEffect>
                                    <p:anim calcmode="lin" valueType="num">
                                      <p:cBhvr>
                                        <p:cTn id="99" dur="127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46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465" tmFilter="0, 0; 0.125,0.2665; 0.25,0.4; 0.375,0.465; 0.5,0.5;  0.625,0.535; 0.75,0.6; 0.875,0.7335; 1,1">
                                          <p:stCondLst>
                                            <p:cond delay="465"/>
                                          </p:stCondLst>
                                        </p:cTn>
                                        <p:tgtEl>
                                          <p:spTgt spid="10"/>
                                        </p:tgtEl>
                                        <p:attrNameLst>
                                          <p:attrName>ppt_y</p:attrName>
                                        </p:attrNameLst>
                                      </p:cBhvr>
                                      <p:tavLst>
                                        <p:tav tm="0" fmla="#ppt_y-sin(pi*$)/9">
                                          <p:val>
                                            <p:fltVal val="0"/>
                                          </p:val>
                                        </p:tav>
                                        <p:tav tm="100000">
                                          <p:val>
                                            <p:fltVal val="1"/>
                                          </p:val>
                                        </p:tav>
                                      </p:tavLst>
                                    </p:anim>
                                    <p:anim calcmode="lin" valueType="num">
                                      <p:cBhvr>
                                        <p:cTn id="102" dur="232" tmFilter="0, 0; 0.125,0.2665; 0.25,0.4; 0.375,0.465; 0.5,0.5;  0.625,0.535; 0.75,0.6; 0.875,0.7335; 1,1">
                                          <p:stCondLst>
                                            <p:cond delay="927"/>
                                          </p:stCondLst>
                                        </p:cTn>
                                        <p:tgtEl>
                                          <p:spTgt spid="10"/>
                                        </p:tgtEl>
                                        <p:attrNameLst>
                                          <p:attrName>ppt_y</p:attrName>
                                        </p:attrNameLst>
                                      </p:cBhvr>
                                      <p:tavLst>
                                        <p:tav tm="0" fmla="#ppt_y-sin(pi*$)/27">
                                          <p:val>
                                            <p:fltVal val="0"/>
                                          </p:val>
                                        </p:tav>
                                        <p:tav tm="100000">
                                          <p:val>
                                            <p:fltVal val="1"/>
                                          </p:val>
                                        </p:tav>
                                      </p:tavLst>
                                    </p:anim>
                                    <p:anim calcmode="lin" valueType="num">
                                      <p:cBhvr>
                                        <p:cTn id="103" dur="115" tmFilter="0, 0; 0.125,0.2665; 0.25,0.4; 0.375,0.465; 0.5,0.5;  0.625,0.535; 0.75,0.6; 0.875,0.7335; 1,1">
                                          <p:stCondLst>
                                            <p:cond delay="1159"/>
                                          </p:stCondLst>
                                        </p:cTn>
                                        <p:tgtEl>
                                          <p:spTgt spid="10"/>
                                        </p:tgtEl>
                                        <p:attrNameLst>
                                          <p:attrName>ppt_y</p:attrName>
                                        </p:attrNameLst>
                                      </p:cBhvr>
                                      <p:tavLst>
                                        <p:tav tm="0" fmla="#ppt_y-sin(pi*$)/81">
                                          <p:val>
                                            <p:fltVal val="0"/>
                                          </p:val>
                                        </p:tav>
                                        <p:tav tm="100000">
                                          <p:val>
                                            <p:fltVal val="1"/>
                                          </p:val>
                                        </p:tav>
                                      </p:tavLst>
                                    </p:anim>
                                    <p:animScale>
                                      <p:cBhvr>
                                        <p:cTn id="104" dur="18">
                                          <p:stCondLst>
                                            <p:cond delay="455"/>
                                          </p:stCondLst>
                                        </p:cTn>
                                        <p:tgtEl>
                                          <p:spTgt spid="10"/>
                                        </p:tgtEl>
                                      </p:cBhvr>
                                      <p:to x="100000" y="60000"/>
                                    </p:animScale>
                                    <p:animScale>
                                      <p:cBhvr>
                                        <p:cTn id="105" dur="116" decel="50000">
                                          <p:stCondLst>
                                            <p:cond delay="473"/>
                                          </p:stCondLst>
                                        </p:cTn>
                                        <p:tgtEl>
                                          <p:spTgt spid="10"/>
                                        </p:tgtEl>
                                      </p:cBhvr>
                                      <p:to x="100000" y="100000"/>
                                    </p:animScale>
                                    <p:animScale>
                                      <p:cBhvr>
                                        <p:cTn id="106" dur="18">
                                          <p:stCondLst>
                                            <p:cond delay="918"/>
                                          </p:stCondLst>
                                        </p:cTn>
                                        <p:tgtEl>
                                          <p:spTgt spid="10"/>
                                        </p:tgtEl>
                                      </p:cBhvr>
                                      <p:to x="100000" y="80000"/>
                                    </p:animScale>
                                    <p:animScale>
                                      <p:cBhvr>
                                        <p:cTn id="107" dur="116" decel="50000">
                                          <p:stCondLst>
                                            <p:cond delay="937"/>
                                          </p:stCondLst>
                                        </p:cTn>
                                        <p:tgtEl>
                                          <p:spTgt spid="10"/>
                                        </p:tgtEl>
                                      </p:cBhvr>
                                      <p:to x="100000" y="100000"/>
                                    </p:animScale>
                                    <p:animScale>
                                      <p:cBhvr>
                                        <p:cTn id="108" dur="18">
                                          <p:stCondLst>
                                            <p:cond delay="1149"/>
                                          </p:stCondLst>
                                        </p:cTn>
                                        <p:tgtEl>
                                          <p:spTgt spid="10"/>
                                        </p:tgtEl>
                                      </p:cBhvr>
                                      <p:to x="100000" y="90000"/>
                                    </p:animScale>
                                    <p:animScale>
                                      <p:cBhvr>
                                        <p:cTn id="109" dur="116" decel="50000">
                                          <p:stCondLst>
                                            <p:cond delay="1168"/>
                                          </p:stCondLst>
                                        </p:cTn>
                                        <p:tgtEl>
                                          <p:spTgt spid="10"/>
                                        </p:tgtEl>
                                      </p:cBhvr>
                                      <p:to x="100000" y="100000"/>
                                    </p:animScale>
                                    <p:animScale>
                                      <p:cBhvr>
                                        <p:cTn id="110" dur="18">
                                          <p:stCondLst>
                                            <p:cond delay="1266"/>
                                          </p:stCondLst>
                                        </p:cTn>
                                        <p:tgtEl>
                                          <p:spTgt spid="10"/>
                                        </p:tgtEl>
                                      </p:cBhvr>
                                      <p:to x="100000" y="95000"/>
                                    </p:animScale>
                                    <p:animScale>
                                      <p:cBhvr>
                                        <p:cTn id="111" dur="116" decel="50000">
                                          <p:stCondLst>
                                            <p:cond delay="128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urney to Bethlehem Worship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16387" name="Title 1"/>
          <p:cNvSpPr>
            <a:spLocks noGrp="1"/>
          </p:cNvSpPr>
          <p:nvPr>
            <p:ph type="ctrTitle"/>
          </p:nvPr>
        </p:nvSpPr>
        <p:spPr>
          <a:xfrm>
            <a:off x="685800" y="1268760"/>
            <a:ext cx="7772400"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Main Idea:</a:t>
            </a:r>
            <a:endParaRPr lang="en-US" b="1" dirty="0">
              <a:solidFill>
                <a:schemeClr val="bg1"/>
              </a:solidFill>
              <a:latin typeface="Monotype Corsiva" charset="0"/>
              <a:ea typeface="ＭＳ Ｐゴシック" charset="0"/>
              <a:cs typeface="Monotype Corsiva" charset="0"/>
            </a:endParaRPr>
          </a:p>
        </p:txBody>
      </p:sp>
      <p:pic>
        <p:nvPicPr>
          <p:cNvPr id="6" name="Picture 2" descr="11.jpg"/>
          <p:cNvPicPr>
            <a:picLocks noChangeAspect="1"/>
          </p:cNvPicPr>
          <p:nvPr/>
        </p:nvPicPr>
        <p:blipFill rotWithShape="1">
          <a:blip r:embed="rId4">
            <a:extLst>
              <a:ext uri="{28A0092B-C50C-407E-A947-70E740481C1C}">
                <a14:useLocalDpi xmlns:a14="http://schemas.microsoft.com/office/drawing/2010/main" val="0"/>
              </a:ext>
            </a:extLst>
          </a:blip>
          <a:srcRect l="47396" t="6034" b="9134"/>
          <a:stretch/>
        </p:blipFill>
        <p:spPr bwMode="auto">
          <a:xfrm>
            <a:off x="5580112" y="2348880"/>
            <a:ext cx="3030460" cy="3354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13532" y="2420889"/>
            <a:ext cx="5567740" cy="3312368"/>
          </a:xfrm>
          <a:prstGeom prst="rect">
            <a:avLst/>
          </a:prstGeom>
        </p:spPr>
      </p:pic>
      <p:sp>
        <p:nvSpPr>
          <p:cNvPr id="4" name="Title 1"/>
          <p:cNvSpPr txBox="1">
            <a:spLocks/>
          </p:cNvSpPr>
          <p:nvPr/>
        </p:nvSpPr>
        <p:spPr bwMode="auto">
          <a:xfrm>
            <a:off x="0" y="5301208"/>
            <a:ext cx="9144000" cy="141277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4800" b="1" dirty="0">
                <a:solidFill>
                  <a:schemeClr val="bg1"/>
                </a:solidFill>
                <a:latin typeface="Monotype Corsiva" charset="0"/>
                <a:ea typeface="ＭＳ Ｐゴシック" charset="0"/>
                <a:cs typeface="Monotype Corsiva" charset="0"/>
              </a:rPr>
              <a:t>Jews </a:t>
            </a:r>
            <a:r>
              <a:rPr lang="en-US" sz="4800" b="1" dirty="0">
                <a:solidFill>
                  <a:srgbClr val="FFFF00"/>
                </a:solidFill>
                <a:latin typeface="Monotype Corsiva" charset="0"/>
                <a:ea typeface="ＭＳ Ｐゴシック" charset="0"/>
                <a:cs typeface="Monotype Corsiva" charset="0"/>
              </a:rPr>
              <a:t>ignored</a:t>
            </a:r>
            <a:r>
              <a:rPr lang="en-US" sz="4800" b="1" dirty="0">
                <a:solidFill>
                  <a:schemeClr val="bg1"/>
                </a:solidFill>
                <a:latin typeface="Monotype Corsiva" charset="0"/>
                <a:ea typeface="ＭＳ Ｐゴシック" charset="0"/>
                <a:cs typeface="Monotype Corsiva" charset="0"/>
              </a:rPr>
              <a:t> Him while Gentiles worshipped Him—how about you? </a:t>
            </a:r>
            <a:endParaRPr lang="en-US" sz="3200" b="1" dirty="0">
              <a:solidFill>
                <a:schemeClr val="bg1"/>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754746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pPr algn="r"/>
            <a:r>
              <a:rPr lang="en-US" sz="7200">
                <a:solidFill>
                  <a:srgbClr val="FFFFFF"/>
                </a:solidFill>
                <a:latin typeface="Monotype Corsiva" charset="0"/>
                <a:ea typeface="ＭＳ Ｐゴシック" charset="0"/>
                <a:cs typeface="Monotype Corsiva" charset="0"/>
              </a:rPr>
              <a:t>Wise Men Still Seek Him</a:t>
            </a:r>
          </a:p>
        </p:txBody>
      </p:sp>
      <p:pic>
        <p:nvPicPr>
          <p:cNvPr id="230402" name="Picture 5" descr="12-27-09 Wise Men Still Seek Hi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8020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64096" y="-10116"/>
            <a:ext cx="3707904" cy="2780928"/>
          </a:xfrm>
          <a:prstGeom prst="rect">
            <a:avLst/>
          </a:prstGeom>
        </p:spPr>
      </p:pic>
      <p:pic>
        <p:nvPicPr>
          <p:cNvPr id="14" name="Picture 13"/>
          <p:cNvPicPr>
            <a:picLocks noChangeAspect="1"/>
          </p:cNvPicPr>
          <p:nvPr/>
        </p:nvPicPr>
        <p:blipFill rotWithShape="1">
          <a:blip r:embed="rId4"/>
          <a:srcRect t="22334"/>
          <a:stretch/>
        </p:blipFill>
        <p:spPr>
          <a:xfrm>
            <a:off x="0" y="2383938"/>
            <a:ext cx="4858736" cy="2125181"/>
          </a:xfrm>
          <a:prstGeom prst="rect">
            <a:avLst/>
          </a:prstGeom>
        </p:spPr>
      </p:pic>
      <p:pic>
        <p:nvPicPr>
          <p:cNvPr id="6" name="Picture 2" descr="26.jpg"/>
          <p:cNvPicPr>
            <a:picLocks noChangeAspect="1"/>
          </p:cNvPicPr>
          <p:nvPr/>
        </p:nvPicPr>
        <p:blipFill rotWithShape="1">
          <a:blip r:embed="rId5">
            <a:extLst>
              <a:ext uri="{28A0092B-C50C-407E-A947-70E740481C1C}">
                <a14:useLocalDpi xmlns:a14="http://schemas.microsoft.com/office/drawing/2010/main" val="0"/>
              </a:ext>
            </a:extLst>
          </a:blip>
          <a:srcRect l="48037"/>
          <a:stretch/>
        </p:blipFill>
        <p:spPr bwMode="auto">
          <a:xfrm>
            <a:off x="4578963" y="0"/>
            <a:ext cx="4565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788024" y="216024"/>
            <a:ext cx="4248473" cy="20608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ct val="80000"/>
              </a:lnSpc>
              <a:defRPr/>
            </a:pPr>
            <a:r>
              <a:rPr lang="en-US" sz="5400" b="1" dirty="0">
                <a:solidFill>
                  <a:srgbClr val="FFFFFF"/>
                </a:solidFill>
                <a:effectLst>
                  <a:glow rad="152400">
                    <a:srgbClr val="000000"/>
                  </a:glow>
                </a:effectLst>
                <a:latin typeface="Arial"/>
                <a:ea typeface="ＭＳ Ｐゴシック" charset="0"/>
                <a:cs typeface="Arial"/>
              </a:rPr>
              <a:t>Gentiles </a:t>
            </a:r>
            <a:r>
              <a:rPr lang="en-US" sz="5400" b="1" dirty="0">
                <a:solidFill>
                  <a:srgbClr val="FFFF00"/>
                </a:solidFill>
                <a:effectLst>
                  <a:glow rad="152400">
                    <a:srgbClr val="000000"/>
                  </a:glow>
                </a:effectLst>
                <a:latin typeface="Arial"/>
                <a:ea typeface="ＭＳ Ｐゴシック" charset="0"/>
                <a:cs typeface="Arial"/>
              </a:rPr>
              <a:t>seeking</a:t>
            </a:r>
            <a:endParaRPr lang="en-US" sz="3600" b="1" dirty="0">
              <a:solidFill>
                <a:srgbClr val="FFFF00"/>
              </a:solidFill>
              <a:effectLst>
                <a:glow rad="152400">
                  <a:srgbClr val="000000"/>
                </a:glow>
              </a:effectLst>
              <a:latin typeface="Arial"/>
              <a:ea typeface="ＭＳ Ｐゴシック" charset="0"/>
              <a:cs typeface="Arial"/>
            </a:endParaRPr>
          </a:p>
        </p:txBody>
      </p:sp>
      <p:pic>
        <p:nvPicPr>
          <p:cNvPr id="8" name="Picture 7"/>
          <p:cNvPicPr>
            <a:picLocks noChangeAspect="1"/>
          </p:cNvPicPr>
          <p:nvPr/>
        </p:nvPicPr>
        <p:blipFill>
          <a:blip r:embed="rId6"/>
          <a:stretch>
            <a:fillRect/>
          </a:stretch>
        </p:blipFill>
        <p:spPr>
          <a:xfrm>
            <a:off x="971600" y="4456867"/>
            <a:ext cx="3600400" cy="2390665"/>
          </a:xfrm>
          <a:prstGeom prst="rect">
            <a:avLst/>
          </a:prstGeom>
        </p:spPr>
      </p:pic>
      <p:sp>
        <p:nvSpPr>
          <p:cNvPr id="9" name="Title 1"/>
          <p:cNvSpPr txBox="1">
            <a:spLocks/>
          </p:cNvSpPr>
          <p:nvPr/>
        </p:nvSpPr>
        <p:spPr bwMode="auto">
          <a:xfrm>
            <a:off x="107504" y="2952328"/>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5400" b="1" dirty="0">
                <a:solidFill>
                  <a:srgbClr val="FFFFFF"/>
                </a:solidFill>
                <a:effectLst>
                  <a:glow rad="152400">
                    <a:srgbClr val="000000"/>
                  </a:glow>
                </a:effectLst>
                <a:latin typeface="Arial"/>
                <a:ea typeface="ＭＳ Ｐゴシック" charset="0"/>
                <a:cs typeface="Arial"/>
              </a:rPr>
              <a:t>Jerusalem </a:t>
            </a:r>
            <a:r>
              <a:rPr lang="en-US" sz="5400" b="1" dirty="0">
                <a:solidFill>
                  <a:srgbClr val="FFFF00"/>
                </a:solidFill>
                <a:effectLst>
                  <a:glow rad="152400">
                    <a:srgbClr val="000000"/>
                  </a:glow>
                </a:effectLst>
                <a:latin typeface="Arial"/>
                <a:ea typeface="ＭＳ Ｐゴシック" charset="0"/>
                <a:cs typeface="Arial"/>
              </a:rPr>
              <a:t>disturbed</a:t>
            </a:r>
            <a:endParaRPr lang="en-US" sz="3600" b="1" dirty="0">
              <a:solidFill>
                <a:srgbClr val="FFFF00"/>
              </a:solidFill>
              <a:effectLst>
                <a:glow rad="152400">
                  <a:srgbClr val="000000"/>
                </a:glow>
              </a:effectLst>
              <a:latin typeface="Arial"/>
              <a:ea typeface="ＭＳ Ｐゴシック" charset="0"/>
              <a:cs typeface="Arial"/>
            </a:endParaRPr>
          </a:p>
        </p:txBody>
      </p:sp>
      <p:sp>
        <p:nvSpPr>
          <p:cNvPr id="16387" name="Title 1"/>
          <p:cNvSpPr>
            <a:spLocks noGrp="1"/>
          </p:cNvSpPr>
          <p:nvPr>
            <p:ph type="ctrTitle"/>
          </p:nvPr>
        </p:nvSpPr>
        <p:spPr>
          <a:xfrm>
            <a:off x="4788024" y="4005064"/>
            <a:ext cx="4248473" cy="2664296"/>
          </a:xfrm>
          <a:effectLst/>
        </p:spPr>
        <p:txBody>
          <a:bodyPr/>
          <a:lstStyle/>
          <a:p>
            <a:pPr eaLnBrk="1" hangingPunct="1">
              <a:defRPr/>
            </a:pPr>
            <a:r>
              <a:rPr lang="en-US" sz="5400" b="1" dirty="0">
                <a:solidFill>
                  <a:schemeClr val="bg1"/>
                </a:solidFill>
                <a:effectLst>
                  <a:glow rad="152400">
                    <a:schemeClr val="tx1"/>
                  </a:glow>
                </a:effectLst>
                <a:latin typeface="Arial"/>
                <a:ea typeface="ＭＳ Ｐゴシック" charset="0"/>
                <a:cs typeface="Arial"/>
              </a:rPr>
              <a:t>Your response </a:t>
            </a:r>
            <a:br>
              <a:rPr lang="en-US" sz="5400" b="1" dirty="0">
                <a:solidFill>
                  <a:schemeClr val="bg1"/>
                </a:solidFill>
                <a:effectLst>
                  <a:glow rad="152400">
                    <a:schemeClr val="tx1"/>
                  </a:glow>
                </a:effectLst>
                <a:latin typeface="Arial"/>
                <a:ea typeface="ＭＳ Ｐゴシック" charset="0"/>
                <a:cs typeface="Arial"/>
              </a:rPr>
            </a:br>
            <a:r>
              <a:rPr lang="en-US" sz="5400" b="1" dirty="0">
                <a:solidFill>
                  <a:schemeClr val="bg1"/>
                </a:solidFill>
                <a:effectLst>
                  <a:glow rad="152400">
                    <a:schemeClr val="tx1"/>
                  </a:glow>
                </a:effectLst>
                <a:latin typeface="Arial"/>
                <a:ea typeface="ＭＳ Ｐゴシック" charset="0"/>
                <a:cs typeface="Arial"/>
              </a:rPr>
              <a:t>to Jesus?</a:t>
            </a:r>
            <a:endParaRPr lang="en-US" sz="3600" b="1" dirty="0">
              <a:solidFill>
                <a:schemeClr val="bg1"/>
              </a:solidFill>
              <a:effectLst>
                <a:glow rad="152400">
                  <a:schemeClr val="tx1"/>
                </a:glow>
              </a:effectLst>
              <a:latin typeface="Arial"/>
              <a:ea typeface="ＭＳ Ｐゴシック" charset="0"/>
              <a:cs typeface="Arial"/>
            </a:endParaRPr>
          </a:p>
        </p:txBody>
      </p:sp>
      <p:sp>
        <p:nvSpPr>
          <p:cNvPr id="10" name="Title 1"/>
          <p:cNvSpPr txBox="1">
            <a:spLocks/>
          </p:cNvSpPr>
          <p:nvPr/>
        </p:nvSpPr>
        <p:spPr bwMode="auto">
          <a:xfrm>
            <a:off x="107504" y="5184576"/>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5400" b="1" dirty="0">
                <a:solidFill>
                  <a:srgbClr val="FFFFFF"/>
                </a:solidFill>
                <a:effectLst>
                  <a:glow rad="152400">
                    <a:srgbClr val="000000"/>
                  </a:glow>
                </a:effectLst>
                <a:latin typeface="Arial"/>
                <a:ea typeface="ＭＳ Ｐゴシック" charset="0"/>
                <a:cs typeface="Arial"/>
              </a:rPr>
              <a:t>Leaders </a:t>
            </a:r>
            <a:r>
              <a:rPr lang="en-US" sz="5400" b="1" dirty="0">
                <a:solidFill>
                  <a:srgbClr val="FFFF00"/>
                </a:solidFill>
                <a:effectLst>
                  <a:glow rad="152400">
                    <a:srgbClr val="000000"/>
                  </a:glow>
                </a:effectLst>
                <a:latin typeface="Arial"/>
                <a:ea typeface="ＭＳ Ｐゴシック" charset="0"/>
                <a:cs typeface="Arial"/>
              </a:rPr>
              <a:t>ignored</a:t>
            </a:r>
            <a:endParaRPr lang="en-US" sz="3600" b="1" dirty="0">
              <a:solidFill>
                <a:srgbClr val="FFFF00"/>
              </a:solidFill>
              <a:effectLst>
                <a:glow rad="152400">
                  <a:srgbClr val="000000"/>
                </a:glow>
              </a:effectLst>
              <a:latin typeface="Arial"/>
              <a:ea typeface="ＭＳ Ｐゴシック" charset="0"/>
              <a:cs typeface="Arial"/>
            </a:endParaRPr>
          </a:p>
        </p:txBody>
      </p:sp>
      <p:sp>
        <p:nvSpPr>
          <p:cNvPr id="11" name="Title 1"/>
          <p:cNvSpPr txBox="1">
            <a:spLocks/>
          </p:cNvSpPr>
          <p:nvPr/>
        </p:nvSpPr>
        <p:spPr bwMode="auto">
          <a:xfrm>
            <a:off x="107504" y="648072"/>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5400" b="1" dirty="0">
                <a:solidFill>
                  <a:srgbClr val="FFFFFF"/>
                </a:solidFill>
                <a:effectLst>
                  <a:glow rad="152400">
                    <a:srgbClr val="000000"/>
                  </a:glow>
                </a:effectLst>
                <a:latin typeface="Arial"/>
                <a:ea typeface="ＭＳ Ｐゴシック" charset="0"/>
                <a:cs typeface="Arial"/>
              </a:rPr>
              <a:t>Herod </a:t>
            </a:r>
            <a:r>
              <a:rPr lang="en-US" sz="5400" b="1" dirty="0">
                <a:solidFill>
                  <a:srgbClr val="FFFF00"/>
                </a:solidFill>
                <a:effectLst>
                  <a:glow rad="152400">
                    <a:srgbClr val="000000"/>
                  </a:glow>
                </a:effectLst>
                <a:latin typeface="Arial"/>
                <a:ea typeface="ＭＳ Ｐゴシック" charset="0"/>
                <a:cs typeface="Arial"/>
              </a:rPr>
              <a:t>opposed</a:t>
            </a:r>
            <a:endParaRPr lang="en-US" sz="3600" b="1" dirty="0">
              <a:solidFill>
                <a:srgbClr val="FFFF00"/>
              </a:solidFill>
              <a:effectLst>
                <a:glow rad="152400">
                  <a:srgbClr val="000000"/>
                </a:glow>
              </a:effectLst>
              <a:latin typeface="Arial"/>
              <a:ea typeface="ＭＳ Ｐゴシック" charset="0"/>
              <a:cs typeface="Arial"/>
            </a:endParaRPr>
          </a:p>
        </p:txBody>
      </p:sp>
    </p:spTree>
    <p:extLst>
      <p:ext uri="{BB962C8B-B14F-4D97-AF65-F5344CB8AC3E}">
        <p14:creationId xmlns:p14="http://schemas.microsoft.com/office/powerpoint/2010/main" val="3138359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08" y="576064"/>
            <a:ext cx="9116392" cy="2204864"/>
          </a:xfrm>
          <a:noFill/>
          <a:ln>
            <a:noFill/>
          </a:ln>
        </p:spPr>
        <p:txBody>
          <a:bodyPr vert="horz" wrap="square" lIns="91440" tIns="45720" rIns="91440" bIns="45720" numCol="1" anchor="ctr" anchorCtr="0" compatLnSpc="1">
            <a:prstTxWarp prst="textNoShape">
              <a:avLst/>
            </a:prstTxWarp>
          </a:bodyPr>
          <a:lstStyle/>
          <a:p>
            <a:pPr>
              <a:lnSpc>
                <a:spcPct val="80000"/>
              </a:lnSpc>
            </a:pPr>
            <a:r>
              <a:rPr lang="en-US" sz="8800" b="1" dirty="0">
                <a:solidFill>
                  <a:srgbClr val="FFFFFF"/>
                </a:solidFill>
                <a:effectLst>
                  <a:glow rad="127000">
                    <a:schemeClr val="tx1"/>
                  </a:glow>
                  <a:outerShdw blurRad="50800" dist="63500" dir="2700000" algn="tl" rotWithShape="0">
                    <a:srgbClr val="000000"/>
                  </a:outerShdw>
                </a:effectLst>
                <a:latin typeface="Monotype Corsiva"/>
                <a:ea typeface="ＭＳ Ｐゴシック"/>
                <a:cs typeface="Monotype Corsiva"/>
              </a:rPr>
              <a:t>How can we worship the King?</a:t>
            </a:r>
          </a:p>
        </p:txBody>
      </p:sp>
    </p:spTree>
    <p:extLst>
      <p:ext uri="{BB962C8B-B14F-4D97-AF65-F5344CB8AC3E}">
        <p14:creationId xmlns:p14="http://schemas.microsoft.com/office/powerpoint/2010/main" val="2698350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descr="Shepherd at Manger BeHoldHEComes~Danny H. ARTIST.jpg"/>
          <p:cNvPicPr>
            <a:picLocks noChangeAspect="1"/>
          </p:cNvPicPr>
          <p:nvPr/>
        </p:nvPicPr>
        <p:blipFill rotWithShape="1">
          <a:blip r:embed="rId4">
            <a:extLst>
              <a:ext uri="{28A0092B-C50C-407E-A947-70E740481C1C}">
                <a14:useLocalDpi xmlns:a14="http://schemas.microsoft.com/office/drawing/2010/main" val="0"/>
              </a:ext>
            </a:extLst>
          </a:blip>
          <a:srcRect l="6240"/>
          <a:stretch/>
        </p:blipFill>
        <p:spPr>
          <a:xfrm>
            <a:off x="0" y="-128614"/>
            <a:ext cx="9204385" cy="6986614"/>
          </a:xfrm>
          <a:prstGeom prst="rect">
            <a:avLst/>
          </a:prstGeom>
        </p:spPr>
      </p:pic>
      <p:sp>
        <p:nvSpPr>
          <p:cNvPr id="2" name="Title 1"/>
          <p:cNvSpPr>
            <a:spLocks noGrp="1"/>
          </p:cNvSpPr>
          <p:nvPr>
            <p:ph type="ctrTitle"/>
          </p:nvPr>
        </p:nvSpPr>
        <p:spPr>
          <a:xfrm>
            <a:off x="30877" y="5256584"/>
            <a:ext cx="9116392" cy="1484784"/>
          </a:xfrm>
          <a:noFill/>
          <a:ln>
            <a:noFill/>
          </a:ln>
        </p:spPr>
        <p:txBody>
          <a:bodyPr vert="horz" wrap="square" lIns="91440" tIns="45720" rIns="91440" bIns="45720" numCol="1" anchor="ctr" anchorCtr="0" compatLnSpc="1">
            <a:prstTxWarp prst="textNoShape">
              <a:avLst/>
            </a:prstTxWarp>
          </a:bodyPr>
          <a:lstStyle/>
          <a:p>
            <a:pPr>
              <a:lnSpc>
                <a:spcPct val="80000"/>
              </a:lnSpc>
            </a:pPr>
            <a:r>
              <a:rPr lang="en-US" sz="6600" b="1" dirty="0">
                <a:solidFill>
                  <a:srgbClr val="FFFFFF"/>
                </a:solidFill>
                <a:effectLst>
                  <a:glow rad="127000">
                    <a:schemeClr val="tx1"/>
                  </a:glow>
                  <a:outerShdw blurRad="50800" dist="63500" dir="2700000" algn="tl" rotWithShape="0">
                    <a:srgbClr val="000000"/>
                  </a:outerShdw>
                </a:effectLst>
                <a:latin typeface="Monotype Corsiva"/>
                <a:ea typeface="ＭＳ Ｐゴシック"/>
                <a:cs typeface="Monotype Corsiva"/>
              </a:rPr>
              <a:t>Focus traditions on Christ</a:t>
            </a:r>
          </a:p>
        </p:txBody>
      </p:sp>
    </p:spTree>
    <p:extLst>
      <p:ext uri="{BB962C8B-B14F-4D97-AF65-F5344CB8AC3E}">
        <p14:creationId xmlns:p14="http://schemas.microsoft.com/office/powerpoint/2010/main" val="2841839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4056" y="1025302"/>
            <a:ext cx="8172400" cy="2547714"/>
          </a:xfrm>
        </p:spPr>
        <p:txBody>
          <a:bodyPr/>
          <a:lstStyle/>
          <a:p>
            <a:pPr rtl="0" eaLnBrk="1" fontAlgn="base" hangingPunct="1">
              <a:lnSpc>
                <a:spcPct val="80000"/>
              </a:lnSpc>
            </a:pPr>
            <a:r>
              <a:rPr lang="en-US" sz="6600" b="1" kern="1200" dirty="0">
                <a:solidFill>
                  <a:srgbClr val="FFFFFF"/>
                </a:solidFill>
                <a:effectLst>
                  <a:outerShdw blurRad="50800" dist="63500" dir="2700000" algn="tl" rotWithShape="0">
                    <a:srgbClr val="000000"/>
                  </a:outerShdw>
                </a:effectLst>
                <a:latin typeface="Monotype Corsiva"/>
                <a:ea typeface="ＭＳ Ｐゴシック"/>
                <a:cs typeface="Monotype Corsiva"/>
              </a:rPr>
              <a:t>Give to someone who cannot give back</a:t>
            </a:r>
            <a:endParaRPr lang="en-US" sz="6000" dirty="0">
              <a:effectLst>
                <a:outerShdw blurRad="50800" dist="63500" dir="2700000" algn="tl" rotWithShape="0">
                  <a:srgbClr val="000000"/>
                </a:outerShdw>
              </a:effectLst>
            </a:endParaRPr>
          </a:p>
        </p:txBody>
      </p:sp>
    </p:spTree>
    <p:extLst>
      <p:ext uri="{BB962C8B-B14F-4D97-AF65-F5344CB8AC3E}">
        <p14:creationId xmlns:p14="http://schemas.microsoft.com/office/powerpoint/2010/main" val="1900430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Black</a:t>
            </a:r>
          </a:p>
        </p:txBody>
      </p:sp>
    </p:spTree>
    <p:extLst>
      <p:ext uri="{BB962C8B-B14F-4D97-AF65-F5344CB8AC3E}">
        <p14:creationId xmlns:p14="http://schemas.microsoft.com/office/powerpoint/2010/main" val="1054423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6257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camels3wisem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Title 1"/>
          <p:cNvSpPr>
            <a:spLocks noGrp="1"/>
          </p:cNvSpPr>
          <p:nvPr>
            <p:ph type="title"/>
          </p:nvPr>
        </p:nvSpPr>
        <p:spPr>
          <a:xfrm>
            <a:off x="0" y="274638"/>
            <a:ext cx="8892480" cy="3874442"/>
          </a:xfrm>
        </p:spPr>
        <p:txBody>
          <a:bodyPr/>
          <a:lstStyle/>
          <a:p>
            <a:pPr marL="658813" indent="-658813" algn="l"/>
            <a:r>
              <a:rPr lang="en-US" sz="5400" b="1" i="1" dirty="0">
                <a:solidFill>
                  <a:srgbClr val="FFFFFF"/>
                </a:solidFill>
                <a:effectLst>
                  <a:outerShdw blurRad="50800" dist="76200" dir="2700000" algn="tl" rotWithShape="0">
                    <a:srgbClr val="000000"/>
                  </a:outerShdw>
                </a:effectLst>
                <a:latin typeface="Arial"/>
                <a:ea typeface="ＭＳ Ｐゴシック" charset="0"/>
                <a:cs typeface="Arial"/>
              </a:rPr>
              <a:t>I.	Magi whom we wouldn't expect to worship Christ </a:t>
            </a:r>
            <a:r>
              <a:rPr lang="en-US" sz="5400" b="1" i="1" dirty="0">
                <a:solidFill>
                  <a:srgbClr val="FFFF00"/>
                </a:solidFill>
                <a:effectLst>
                  <a:outerShdw blurRad="50800" dist="76200" dir="2700000" algn="tl" rotWithShape="0">
                    <a:srgbClr val="000000"/>
                  </a:outerShdw>
                </a:effectLst>
                <a:latin typeface="Arial"/>
                <a:ea typeface="ＭＳ Ｐゴシック" charset="0"/>
                <a:cs typeface="Arial"/>
              </a:rPr>
              <a:t>worshipped</a:t>
            </a:r>
            <a:r>
              <a:rPr lang="en-US" sz="5400" b="1" i="1" dirty="0">
                <a:solidFill>
                  <a:srgbClr val="FFFFFF"/>
                </a:solidFill>
                <a:effectLst>
                  <a:outerShdw blurRad="50800" dist="76200" dir="2700000" algn="tl" rotWithShape="0">
                    <a:srgbClr val="000000"/>
                  </a:outerShdw>
                </a:effectLst>
                <a:latin typeface="Arial"/>
                <a:ea typeface="ＭＳ Ｐゴシック" charset="0"/>
                <a:cs typeface="Arial"/>
              </a:rPr>
              <a:t> Him as King (2:1-2). </a:t>
            </a:r>
          </a:p>
        </p:txBody>
      </p:sp>
    </p:spTree>
    <p:extLst>
      <p:ext uri="{BB962C8B-B14F-4D97-AF65-F5344CB8AC3E}">
        <p14:creationId xmlns:p14="http://schemas.microsoft.com/office/powerpoint/2010/main" val="294270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4498" name="Title 1"/>
          <p:cNvSpPr>
            <a:spLocks noGrp="1"/>
          </p:cNvSpPr>
          <p:nvPr>
            <p:ph type="ctrTitle"/>
          </p:nvPr>
        </p:nvSpPr>
        <p:spPr>
          <a:xfrm>
            <a:off x="5364088" y="6209928"/>
            <a:ext cx="3779912" cy="648072"/>
          </a:xfrm>
        </p:spPr>
        <p:txBody>
          <a:bodyPr/>
          <a:lstStyle/>
          <a:p>
            <a:r>
              <a:rPr lang="en-US" sz="3600" b="1" dirty="0">
                <a:solidFill>
                  <a:schemeClr val="bg1"/>
                </a:solidFill>
              </a:rPr>
              <a:t>Matt. 2:1-2 </a:t>
            </a:r>
            <a:r>
              <a:rPr lang="en-US" sz="3200" b="1" dirty="0">
                <a:solidFill>
                  <a:schemeClr val="bg1"/>
                </a:solidFill>
              </a:rPr>
              <a:t>NLT</a:t>
            </a:r>
            <a:endParaRPr lang="en-US" sz="3600" b="1" dirty="0">
              <a:solidFill>
                <a:schemeClr val="bg1"/>
              </a:solidFill>
              <a:latin typeface="Monotype Corsiva" charset="0"/>
              <a:ea typeface="ヒラギノ角ゴ Pro W3" charset="0"/>
              <a:cs typeface="Monotype Corsiva" charset="0"/>
            </a:endParaRPr>
          </a:p>
        </p:txBody>
      </p:sp>
      <p:sp>
        <p:nvSpPr>
          <p:cNvPr id="3" name="Title 1"/>
          <p:cNvSpPr txBox="1">
            <a:spLocks/>
          </p:cNvSpPr>
          <p:nvPr/>
        </p:nvSpPr>
        <p:spPr bwMode="auto">
          <a:xfrm>
            <a:off x="0" y="116632"/>
            <a:ext cx="5652120" cy="655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a:lstStyle>
          <a:p>
            <a:r>
              <a:rPr lang="en-US" sz="3600" b="1" dirty="0"/>
              <a:t>"Jesus was born in Bethlehem in Judea, during the reign of King Herod. About that time some wise men from eastern lands arrived in Jerusalem, asking,  </a:t>
            </a:r>
            <a:r>
              <a:rPr lang="en-US" sz="3600" b="1" baseline="30000" dirty="0"/>
              <a:t>2</a:t>
            </a:r>
            <a:r>
              <a:rPr lang="fr-FR" sz="3600" b="1" dirty="0"/>
              <a:t>'</a:t>
            </a:r>
            <a:r>
              <a:rPr lang="en-US" sz="3600" b="1" dirty="0"/>
              <a:t>Where is the newborn king of the Jews? We saw his star as it rose, and we have come to worship him</a:t>
            </a:r>
            <a:r>
              <a:rPr lang="fr-FR" sz="3600" b="1" dirty="0"/>
              <a:t>'</a:t>
            </a:r>
            <a:r>
              <a:rPr lang="en-US" sz="3600" b="1" dirty="0"/>
              <a:t>"</a:t>
            </a:r>
            <a:endParaRPr lang="en-US" sz="3600" b="1" dirty="0">
              <a:latin typeface="Monotype Corsiva" charset="0"/>
              <a:ea typeface="ヒラギノ角ゴ Pro W3" charset="0"/>
              <a:cs typeface="Monotype Corsiva" charset="0"/>
            </a:endParaRPr>
          </a:p>
        </p:txBody>
      </p:sp>
    </p:spTree>
    <p:extLst>
      <p:ext uri="{BB962C8B-B14F-4D97-AF65-F5344CB8AC3E}">
        <p14:creationId xmlns:p14="http://schemas.microsoft.com/office/powerpoint/2010/main" val="2756732636"/>
      </p:ext>
    </p:extLst>
  </p:cSld>
  <p:clrMapOvr>
    <a:masterClrMapping/>
  </p:clrMapOvr>
</p:sld>
</file>

<file path=ppt/theme/theme1.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PPT White on Black Format.potx</Template>
  <TotalTime>4874</TotalTime>
  <Words>4053</Words>
  <Application>Microsoft Macintosh PowerPoint</Application>
  <PresentationFormat>On-screen Show (4:3)</PresentationFormat>
  <Paragraphs>314</Paragraphs>
  <Slides>78</Slides>
  <Notes>76</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78</vt:i4>
      </vt:variant>
    </vt:vector>
  </HeadingPairs>
  <TitlesOfParts>
    <vt:vector size="100" baseType="lpstr">
      <vt:lpstr>Aramis Italic</vt:lpstr>
      <vt:lpstr>Creampuff</vt:lpstr>
      <vt:lpstr>Apple Chancery</vt:lpstr>
      <vt:lpstr>Arial</vt:lpstr>
      <vt:lpstr>Arial Black</vt:lpstr>
      <vt:lpstr>Calibri</vt:lpstr>
      <vt:lpstr>Chalkduster</vt:lpstr>
      <vt:lpstr>Monotype Corsiva</vt:lpstr>
      <vt:lpstr>Times</vt:lpstr>
      <vt:lpstr>Times New Roman</vt:lpstr>
      <vt:lpstr>Wingdings</vt:lpstr>
      <vt:lpstr>PPT White on Black Format</vt:lpstr>
      <vt:lpstr>1_Default Design</vt:lpstr>
      <vt:lpstr>Office Theme</vt:lpstr>
      <vt:lpstr>4_Office Theme</vt:lpstr>
      <vt:lpstr>14_Default Design</vt:lpstr>
      <vt:lpstr>1_Blank Presentation</vt:lpstr>
      <vt:lpstr>Blank Presentation</vt:lpstr>
      <vt:lpstr>White on Black Background</vt:lpstr>
      <vt:lpstr>2_Office Theme</vt:lpstr>
      <vt:lpstr>15_Default Design</vt:lpstr>
      <vt:lpstr>Orbit</vt:lpstr>
      <vt:lpstr>Worship Irony</vt:lpstr>
      <vt:lpstr>In your small group…</vt:lpstr>
      <vt:lpstr>The Demise of Monarchies</vt:lpstr>
      <vt:lpstr>The First Presleyterian Church of Elvis the Divine</vt:lpstr>
      <vt:lpstr>The Newborn King</vt:lpstr>
      <vt:lpstr>The Meaning of Christmas</vt:lpstr>
      <vt:lpstr>Responses to Christmas</vt:lpstr>
      <vt:lpstr>I. Magi whom we wouldn't expect to worship Christ worshipped Him as King (2:1-2). </vt:lpstr>
      <vt:lpstr>Matt. 2:1-2 NLT</vt:lpstr>
      <vt:lpstr>Who were these wise guys?</vt:lpstr>
      <vt:lpstr>Wise men came from the East</vt:lpstr>
      <vt:lpstr>Wise Men from the East</vt:lpstr>
      <vt:lpstr>NT Usage</vt:lpstr>
      <vt:lpstr>AD 1000</vt:lpstr>
      <vt:lpstr>How did they know about the birth of Christ?</vt:lpstr>
      <vt:lpstr>What kind of star was it?</vt:lpstr>
      <vt:lpstr>Jupiter + Saturn?</vt:lpstr>
      <vt:lpstr>Comet, Supernova, Another Planetary Conjunction?</vt:lpstr>
      <vt:lpstr>A Miraculous Star</vt:lpstr>
      <vt:lpstr>Pagan scholars worshipped the King!</vt:lpstr>
      <vt:lpstr>Is God getting your attention?</vt:lpstr>
      <vt:lpstr>I. Magi whom we wouldn't expect to worship Christ worshipped Him as King (2:1-2). </vt:lpstr>
      <vt:lpstr>II. Those whom you would expect to worship Christ rejected Him (2:3-8). </vt:lpstr>
      <vt:lpstr>Herod</vt:lpstr>
      <vt:lpstr>Herod</vt:lpstr>
      <vt:lpstr>Christmas Shunned</vt:lpstr>
      <vt:lpstr>Orchard Road Christmas</vt:lpstr>
      <vt:lpstr>Santa</vt:lpstr>
      <vt:lpstr>Santa</vt:lpstr>
      <vt:lpstr>Santa</vt:lpstr>
      <vt:lpstr>Santa</vt:lpstr>
      <vt:lpstr>Feeling threatened causes us to reject but…</vt:lpstr>
      <vt:lpstr>Jerusalem was disturbed</vt:lpstr>
      <vt:lpstr>Herod's Wife Mariamne (27 BC)</vt:lpstr>
      <vt:lpstr>Jerusalem was disturbed</vt:lpstr>
      <vt:lpstr>Christmas Stress</vt:lpstr>
      <vt:lpstr>Christmas Stress</vt:lpstr>
      <vt:lpstr>Christmas Stress</vt:lpstr>
      <vt:lpstr>Hanukkah</vt:lpstr>
      <vt:lpstr>Christmas Stress</vt:lpstr>
      <vt:lpstr>"Christmas Shopping:  Bad for Men"</vt:lpstr>
      <vt:lpstr>"Christmas Shopping:  Bad for Men"</vt:lpstr>
      <vt:lpstr>Christmas Stress</vt:lpstr>
      <vt:lpstr>Christmas Stress</vt:lpstr>
      <vt:lpstr>The Jewish leaders ignored Him (2:4-6) </vt:lpstr>
      <vt:lpstr>Bethlehem</vt:lpstr>
      <vt:lpstr>Bethlehem = "House of Bread"</vt:lpstr>
      <vt:lpstr>These Jewish leaders never went to see Him themselves!</vt:lpstr>
      <vt:lpstr>Bethlehem is only 8 kilometers  (6 miles) south of Jerusalem</vt:lpstr>
      <vt:lpstr>Herod pretended he wanted to worship Christ (2:7-8) </vt:lpstr>
      <vt:lpstr>Why know the time it appeared?</vt:lpstr>
      <vt:lpstr>Those whom you wouldn't expect worshipped Him while those whom you would expect to welcome Him rejected Him!</vt:lpstr>
      <vt:lpstr>III. Those whom you wouldn't expect worshipped Christ (2:9-12).</vt:lpstr>
      <vt:lpstr>The Star Reappears!</vt:lpstr>
      <vt:lpstr>Least likely witnesses</vt:lpstr>
      <vt:lpstr>The Star Reappears!</vt:lpstr>
      <vt:lpstr>"They entered the house and saw the child with his mother, Mary, and they bowed down and worshiped him" (2:11a NLT)</vt:lpstr>
      <vt:lpstr>The typical nativity shows the magi at the manger</vt:lpstr>
      <vt:lpstr>Up to 2 years later…</vt:lpstr>
      <vt:lpstr>Worship with Gifts</vt:lpstr>
      <vt:lpstr>Significant Gifts:</vt:lpstr>
      <vt:lpstr>Gold</vt:lpstr>
      <vt:lpstr>Frankincense</vt:lpstr>
      <vt:lpstr>Myrrh</vt:lpstr>
      <vt:lpstr>Significant Gifts:</vt:lpstr>
      <vt:lpstr>Money for the trip to Egypt</vt:lpstr>
      <vt:lpstr>Return of the Wise Men</vt:lpstr>
      <vt:lpstr>God's Light for Us</vt:lpstr>
      <vt:lpstr>Worship Irony!</vt:lpstr>
      <vt:lpstr>Responses to Jesus</vt:lpstr>
      <vt:lpstr>Main Idea:</vt:lpstr>
      <vt:lpstr>Wise Men Still Seek Him</vt:lpstr>
      <vt:lpstr>Your response  to Jesus?</vt:lpstr>
      <vt:lpstr>How can we worship the King?</vt:lpstr>
      <vt:lpstr>Focus traditions on Christ</vt:lpstr>
      <vt:lpstr>Give to someone who cannot give back</vt:lpstr>
      <vt:lpstr>Black</vt:lpstr>
      <vt:lpstr>NT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Rick Griffith</dc:creator>
  <cp:lastModifiedBy>Rick Griffith</cp:lastModifiedBy>
  <cp:revision>120</cp:revision>
  <dcterms:created xsi:type="dcterms:W3CDTF">2006-11-14T08:25:02Z</dcterms:created>
  <dcterms:modified xsi:type="dcterms:W3CDTF">2019-12-14T14:45:27Z</dcterms:modified>
</cp:coreProperties>
</file>